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06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1" r:id="rId6"/>
    <p:sldId id="265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Palatino Linotype" panose="02040502050505030304" pitchFamily="18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IBM Plex Sans Medium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-446" y="-8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769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26080" y="3675726"/>
            <a:ext cx="731520" cy="1472929"/>
          </a:xfrm>
          <a:prstGeom prst="rect">
            <a:avLst/>
          </a:prstGeom>
          <a:noFill/>
        </p:spPr>
        <p:txBody>
          <a:bodyPr wrap="square" lIns="0" tIns="13062" rIns="0" bIns="13062" rtlCol="0" anchor="ctr" anchorCtr="0">
            <a:spAutoFit/>
          </a:bodyPr>
          <a:lstStyle/>
          <a:p>
            <a:r>
              <a:rPr lang="en-US" sz="9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9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3584" y="1463040"/>
            <a:ext cx="12070080" cy="2583180"/>
          </a:xfrm>
        </p:spPr>
        <p:txBody>
          <a:bodyPr>
            <a:noAutofit/>
          </a:bodyPr>
          <a:lstStyle>
            <a:lvl1pPr>
              <a:defRPr sz="86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3760" y="4050589"/>
            <a:ext cx="9875520" cy="82296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13760" y="822962"/>
            <a:ext cx="9265920" cy="420623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360" y="731521"/>
            <a:ext cx="3413760" cy="621792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2960" y="822961"/>
            <a:ext cx="8046720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27520" y="4889397"/>
            <a:ext cx="731520" cy="14465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9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9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0" y="5120842"/>
            <a:ext cx="5974080" cy="877824"/>
          </a:xfrm>
        </p:spPr>
        <p:txBody>
          <a:bodyPr anchor="ctr"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0" y="2286000"/>
            <a:ext cx="9656064" cy="2820010"/>
          </a:xfrm>
        </p:spPr>
        <p:txBody>
          <a:bodyPr/>
          <a:lstStyle>
            <a:lvl1pPr marL="0" algn="l" defTabSz="1306220" rtl="0" eaLnBrk="1" latinLnBrk="0" hangingPunct="1">
              <a:spcBef>
                <a:spcPct val="0"/>
              </a:spcBef>
              <a:buNone/>
              <a:defRPr lang="en-US" sz="77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150669" y="790042"/>
            <a:ext cx="5237683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8046720" y="790042"/>
            <a:ext cx="5237683" cy="41186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5792" y="794371"/>
            <a:ext cx="5237683" cy="767714"/>
          </a:xfrm>
        </p:spPr>
        <p:txBody>
          <a:bodyPr anchor="ctr">
            <a:noAutofit/>
          </a:bodyPr>
          <a:lstStyle>
            <a:lvl1pPr marL="0" indent="0">
              <a:buNone/>
              <a:defRPr sz="3100" b="0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0669" y="1645920"/>
            <a:ext cx="5242560" cy="3291840"/>
          </a:xfrm>
        </p:spPr>
        <p:txBody>
          <a:bodyPr anchor="t"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794371"/>
            <a:ext cx="5237683" cy="767714"/>
          </a:xfrm>
        </p:spPr>
        <p:txBody>
          <a:bodyPr anchor="ctr">
            <a:noAutofit/>
          </a:bodyPr>
          <a:lstStyle>
            <a:lvl1pPr marL="0" indent="0">
              <a:buNone/>
              <a:defRPr sz="3100" b="0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6720" y="1645920"/>
            <a:ext cx="5237683" cy="3291840"/>
          </a:xfrm>
        </p:spPr>
        <p:txBody>
          <a:bodyPr anchor="t"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90624" y="624230"/>
            <a:ext cx="731520" cy="13234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48448" y="624230"/>
            <a:ext cx="731520" cy="13234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526272" y="2129506"/>
            <a:ext cx="731520" cy="175432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1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822961"/>
            <a:ext cx="6949440" cy="4114800"/>
          </a:xfrm>
        </p:spPr>
        <p:txBody>
          <a:bodyPr anchor="ctr"/>
          <a:lstStyle>
            <a:lvl1pPr>
              <a:defRPr sz="3400"/>
            </a:lvl1pPr>
            <a:lvl2pPr>
              <a:defRPr sz="31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0" y="822961"/>
            <a:ext cx="4145280" cy="4114800"/>
          </a:xfrm>
        </p:spPr>
        <p:txBody>
          <a:bodyPr anchor="ctr">
            <a:normAutofit/>
          </a:bodyPr>
          <a:lstStyle>
            <a:lvl1pPr marL="0" indent="0">
              <a:buNone/>
              <a:defRPr sz="23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50720" y="735331"/>
            <a:ext cx="10728960" cy="3056382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120" y="4143656"/>
            <a:ext cx="8046720" cy="864965"/>
          </a:xfrm>
        </p:spPr>
        <p:txBody>
          <a:bodyPr anchor="ctr">
            <a:normAutofit/>
          </a:bodyPr>
          <a:lstStyle>
            <a:lvl1pPr marL="0" indent="0">
              <a:buNone/>
              <a:defRPr sz="23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6563" y="3997757"/>
            <a:ext cx="731520" cy="132343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2197154" y="1246129"/>
            <a:ext cx="11584992" cy="684838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668957" y="502959"/>
            <a:ext cx="6646166" cy="716873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5244728" y="140226"/>
            <a:ext cx="10366979" cy="570570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3584" y="5852160"/>
            <a:ext cx="12070080" cy="1097280"/>
          </a:xfrm>
          <a:prstGeom prst="rect">
            <a:avLst/>
          </a:prstGeom>
        </p:spPr>
        <p:txBody>
          <a:bodyPr vert="horz" lIns="130622" tIns="65311" rIns="130622" bIns="65311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760" y="822962"/>
            <a:ext cx="9753600" cy="4389119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75520" y="7385686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t"/>
          <a:lstStyle>
            <a:lvl1pPr algn="r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D1D110F-3F4E-48D9-B8AA-5D0E825AFDBA}" type="datetime1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6736" y="7385686"/>
            <a:ext cx="7315200" cy="438150"/>
          </a:xfrm>
          <a:prstGeom prst="rect">
            <a:avLst/>
          </a:prstGeom>
        </p:spPr>
        <p:txBody>
          <a:bodyPr vert="horz" lIns="130622" tIns="65311" rIns="130622" bIns="65311" rtlCol="0" anchor="t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6736" y="7010400"/>
            <a:ext cx="3413760" cy="365760"/>
          </a:xfrm>
          <a:prstGeom prst="rect">
            <a:avLst/>
          </a:prstGeom>
        </p:spPr>
        <p:txBody>
          <a:bodyPr vert="horz" lIns="130622" tIns="65311" rIns="130622" bIns="13062" rtlCol="0" anchor="b"/>
          <a:lstStyle>
            <a:lvl1pPr algn="l">
              <a:defRPr sz="23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2" r:id="rId15"/>
    <p:sldLayoutId id="2147483823" r:id="rId16"/>
    <p:sldLayoutId id="2147483824" r:id="rId17"/>
    <p:sldLayoutId id="2147483825" r:id="rId18"/>
    <p:sldLayoutId id="2147483826" r:id="rId19"/>
  </p:sldLayoutIdLst>
  <p:hf sldNum="0" hdr="0" ftr="0" dt="0"/>
  <p:txStyles>
    <p:titleStyle>
      <a:lvl1pPr algn="l" defTabSz="130622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91866" indent="-365742" algn="l" defTabSz="130622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3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914354" indent="-365742" algn="l" defTabSz="130622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436842" indent="-365742" algn="l" defTabSz="130622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959331" indent="-365742" algn="l" defTabSz="130622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351197" indent="-365742" algn="l" defTabSz="130622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808374" indent="-365742" algn="l" defTabSz="130622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0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3200240" indent="-365742" algn="l" defTabSz="130622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20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3592106" indent="-365742" algn="l" defTabSz="130622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20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4049283" indent="-365742" algn="l" defTabSz="130622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20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0672" y="728879"/>
            <a:ext cx="7556421" cy="805453"/>
          </a:xfrm>
          <a:prstGeom prst="rect">
            <a:avLst/>
          </a:prstGeom>
          <a:solidFill>
            <a:schemeClr val="tx2"/>
          </a:solidFill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uk-UA" sz="2800" i="1" dirty="0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Спеціальність</a:t>
            </a:r>
          </a:p>
          <a:p>
            <a:pPr marL="0" indent="0" algn="l">
              <a:lnSpc>
                <a:spcPts val="5550"/>
              </a:lnSpc>
              <a:buNone/>
            </a:pPr>
            <a:endParaRPr lang="uk-UA" sz="4450" dirty="0" smtClean="0">
              <a:solidFill>
                <a:srgbClr val="F3F3F2"/>
              </a:solidFill>
              <a:latin typeface="IBM Plex Sans Medium" pitchFamily="34" charset="0"/>
              <a:ea typeface="IBM Plex Sans Medium" pitchFamily="34" charset="-122"/>
              <a:cs typeface="IBM Plex Sans Medium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uk-UA" sz="4450" dirty="0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І 10 </a:t>
            </a:r>
            <a:r>
              <a:rPr lang="en-US" sz="4450" dirty="0" err="1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Соціальна</a:t>
            </a:r>
            <a:r>
              <a:rPr lang="en-US" sz="4450" dirty="0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</a:t>
            </a:r>
            <a:r>
              <a:rPr lang="en-US" sz="4450" dirty="0" err="1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робота</a:t>
            </a:r>
            <a:r>
              <a:rPr lang="en-US" sz="4450" dirty="0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</a:t>
            </a:r>
            <a:r>
              <a:rPr lang="en-US" sz="4450" dirty="0" err="1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та</a:t>
            </a:r>
            <a:r>
              <a:rPr lang="en-US" sz="4450" dirty="0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</a:t>
            </a:r>
            <a:r>
              <a:rPr lang="en-US" sz="4450" dirty="0" err="1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консультування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001220" y="4734237"/>
            <a:ext cx="7556421" cy="1780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uk-UA" sz="2400" b="1" dirty="0" smtClean="0"/>
              <a:t>Соціальна </a:t>
            </a:r>
            <a:r>
              <a:rPr lang="uk-UA" sz="2400" b="1" dirty="0"/>
              <a:t>робота та </a:t>
            </a:r>
            <a:r>
              <a:rPr lang="uk-UA" sz="2400" b="1" dirty="0" smtClean="0"/>
              <a:t>консультування</a:t>
            </a:r>
            <a:r>
              <a:rPr lang="uk-UA" sz="2400" dirty="0" smtClean="0"/>
              <a:t> </a:t>
            </a:r>
            <a:r>
              <a:rPr lang="uk-UA" sz="2400" dirty="0"/>
              <a:t>— це міждисциплінарна галузь підготовки фахівців, спрямована на надання допомоги різним категоріям населення, підтримку соціального благополуччя та вирішення складних життєвих ситуацій.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140704" y="3603356"/>
            <a:ext cx="7277451" cy="697426"/>
          </a:xfrm>
          <a:prstGeom prst="rect">
            <a:avLst/>
          </a:prstGeom>
          <a:solidFill>
            <a:schemeClr val="tx2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i="1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Галу</a:t>
            </a:r>
            <a:r>
              <a:rPr lang="uk-UA" sz="2400" b="1" i="1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</a:t>
            </a:r>
            <a:r>
              <a:rPr lang="en-US" sz="2400" b="1" i="1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ь </a:t>
            </a:r>
            <a:r>
              <a:rPr lang="en-US" sz="2400" b="1" i="1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знань I Охорона здоров'я </a:t>
            </a:r>
            <a:r>
              <a:rPr lang="en-US" sz="2400" b="1" i="1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та</a:t>
            </a:r>
            <a:r>
              <a:rPr lang="en-US" sz="2400" b="1" i="1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uk-UA" sz="2400" b="1" i="1" dirty="0" smtClean="0">
              <a:solidFill>
                <a:schemeClr val="bg1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i="1" dirty="0" err="1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соціальне</a:t>
            </a:r>
            <a:r>
              <a:rPr lang="en-US" sz="2400" b="1" i="1" dirty="0" smtClean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забезпечення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0710" y="485601"/>
            <a:ext cx="73583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uk-UA" sz="4450" dirty="0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</a:t>
            </a:r>
            <a:r>
              <a:rPr lang="en-US" sz="4450" dirty="0" err="1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оціальна</a:t>
            </a:r>
            <a:r>
              <a:rPr lang="en-US" sz="4450" dirty="0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</a:t>
            </a:r>
            <a:r>
              <a:rPr lang="en-US" sz="4450" dirty="0" err="1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робота</a:t>
            </a:r>
            <a:r>
              <a:rPr lang="uk-UA" sz="4450" dirty="0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та консультування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484B51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FBC8F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Партнерство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66903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Співпраця з людиною, яка потребує підтримки: почути її, визначити потреби та знайти рішення разом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484B51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FBC8F"/>
          </a:solidFill>
          <a:ln/>
        </p:spPr>
      </p:sp>
      <p:sp>
        <p:nvSpPr>
          <p:cNvPr id="11" name="Text 7"/>
          <p:cNvSpPr/>
          <p:nvPr/>
        </p:nvSpPr>
        <p:spPr>
          <a:xfrm>
            <a:off x="5443776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Соціальні зміни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66903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Практична професія та навчальна дисципліна, яка сприяє розвитку особистості та суспільства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484B51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FBC8F"/>
          </a:solidFill>
          <a:ln/>
        </p:spPr>
      </p:sp>
      <p:sp>
        <p:nvSpPr>
          <p:cNvPr id="16" name="Text 11"/>
          <p:cNvSpPr/>
          <p:nvPr/>
        </p:nvSpPr>
        <p:spPr>
          <a:xfrm>
            <a:off x="9866948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Покращення життя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66903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Надання допомоги громадянам у покращенні умов життєдіяльності та розширенні можливостей</a:t>
            </a:r>
            <a:endParaRPr lang="en-US" sz="1750" dirty="0"/>
          </a:p>
        </p:txBody>
      </p:sp>
      <p:pic>
        <p:nvPicPr>
          <p:cNvPr id="5122" name="Picture 2" descr="Роль соціальних працівників і волонтерів у сучасному українському  суспільстві | IQho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495" y="83999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637" y="6059772"/>
            <a:ext cx="24193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94710" y="1570817"/>
            <a:ext cx="8518609" cy="132343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С</a:t>
            </a:r>
            <a:r>
              <a:rPr lang="uk-UA" sz="2000" dirty="0" smtClean="0">
                <a:solidFill>
                  <a:schemeClr val="bg1"/>
                </a:solidFill>
              </a:rPr>
              <a:t>пеціальність </a:t>
            </a:r>
            <a:r>
              <a:rPr lang="uk-UA" sz="2000" dirty="0">
                <a:solidFill>
                  <a:schemeClr val="bg1"/>
                </a:solidFill>
              </a:rPr>
              <a:t>поєднує знання з соціальної роботи, психології, соціології та педагогіки. Вона готує фахівців, здатних працювати з людьми, які потребують підтримки, допомоги або соціального захисту.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52350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Мета</a:t>
            </a:r>
            <a:r>
              <a:rPr lang="uk-UA" sz="4450" dirty="0" smtClean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підготовки 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789858" y="297549"/>
            <a:ext cx="4576125" cy="1451611"/>
          </a:xfrm>
          <a:prstGeom prst="rect">
            <a:avLst/>
          </a:prstGeom>
          <a:solidFill>
            <a:schemeClr val="tx2"/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ea typeface="Roboto" pitchFamily="34" charset="-122"/>
                <a:cs typeface="Times New Roman" pitchFamily="18" charset="0"/>
              </a:rPr>
              <a:t>Підготовка висококваліфікованих фахівців із соціальної роботи через набуття загальних та професійних компетентностей</a:t>
            </a:r>
            <a:r>
              <a:rPr lang="en-US" sz="1750" b="1" i="1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b="1" i="1" dirty="0"/>
          </a:p>
        </p:txBody>
      </p:sp>
      <p:sp>
        <p:nvSpPr>
          <p:cNvPr id="5" name="Text 2"/>
          <p:cNvSpPr/>
          <p:nvPr/>
        </p:nvSpPr>
        <p:spPr>
          <a:xfrm>
            <a:off x="9453464" y="6065406"/>
            <a:ext cx="4205168" cy="2174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ea typeface="Roboto" pitchFamily="34" charset="-122"/>
                <a:cs typeface="Times New Roman" pitchFamily="18" charset="0"/>
              </a:rPr>
              <a:t>Ми формуємо фахівців, готових до успішної інтеграції на ринку праці, з розвиненою соціальною мобільністю та конкурентоспроможністю.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79017" y="2097124"/>
            <a:ext cx="4925020" cy="341632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</a:pPr>
            <a:r>
              <a:rPr lang="uk-UA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надання соціальної допомоги; </a:t>
            </a:r>
          </a:p>
          <a:p>
            <a:pPr>
              <a:buFont typeface="Arial"/>
              <a:buChar char="•"/>
            </a:pPr>
            <a:r>
              <a:rPr lang="uk-UA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проведення індивідуального та групового консультування; </a:t>
            </a:r>
          </a:p>
          <a:p>
            <a:pPr>
              <a:buFont typeface="Arial"/>
              <a:buChar char="•"/>
            </a:pPr>
            <a:r>
              <a:rPr lang="uk-UA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профілактики соціальних проблем; </a:t>
            </a:r>
          </a:p>
          <a:p>
            <a:pPr>
              <a:buFont typeface="Arial"/>
              <a:buChar char="•"/>
            </a:pPr>
            <a:r>
              <a:rPr lang="uk-UA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соціальної адаптації та реабілітації клієнтів; </a:t>
            </a:r>
          </a:p>
          <a:p>
            <a:pPr>
              <a:buFont typeface="Arial"/>
              <a:buChar char="•"/>
            </a:pPr>
            <a:r>
              <a:rPr lang="uk-UA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захисту прав і інтересів людини.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16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Соціальна робота: покликання та професія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36329" y="2609374"/>
            <a:ext cx="3664744" cy="2810947"/>
          </a:xfrm>
          <a:prstGeom prst="roundRect">
            <a:avLst>
              <a:gd name="adj" fmla="val 1210"/>
            </a:avLst>
          </a:prstGeom>
          <a:solidFill>
            <a:schemeClr val="tx2"/>
          </a:solidFill>
          <a:ln w="30480">
            <a:solidFill>
              <a:srgbClr val="61646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51084" y="2866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Сильніша громада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051084" y="3357086"/>
            <a:ext cx="31501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ea typeface="Roboto" pitchFamily="34" charset="-122"/>
                <a:cs typeface="Times New Roman" pitchFamily="18" charset="0"/>
              </a:rPr>
              <a:t>Робота, що робить громади сильнішими, а суспільство — більш турботливим і людяним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85348" y="2609374"/>
            <a:ext cx="3664863" cy="2810947"/>
          </a:xfrm>
          <a:prstGeom prst="roundRect">
            <a:avLst>
              <a:gd name="adj" fmla="val 1210"/>
            </a:avLst>
          </a:prstGeom>
          <a:solidFill>
            <a:schemeClr val="tx2"/>
          </a:solidFill>
          <a:ln w="30480">
            <a:solidFill>
              <a:srgbClr val="61646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42642" y="2866668"/>
            <a:ext cx="31502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Задоволення від роботи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4942642" y="3711416"/>
            <a:ext cx="315027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ea typeface="Roboto" pitchFamily="34" charset="-122"/>
                <a:cs typeface="Times New Roman" pitchFamily="18" charset="0"/>
              </a:rPr>
              <a:t>Динамічно розвивається, дає можливість допомагати людям і отримувати від цього задоволення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93790" y="5647134"/>
            <a:ext cx="7556421" cy="1730812"/>
          </a:xfrm>
          <a:prstGeom prst="roundRect">
            <a:avLst>
              <a:gd name="adj" fmla="val 1966"/>
            </a:avLst>
          </a:prstGeom>
          <a:solidFill>
            <a:srgbClr val="292C32"/>
          </a:solidFill>
          <a:ln w="30480">
            <a:solidFill>
              <a:srgbClr val="61646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51084" y="5904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Стан душі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6394847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 не тільки професія, а й покликання для людей особливого психічного складу, чуйних та співчутливих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3922" y="101072"/>
            <a:ext cx="11261408" cy="928169"/>
          </a:xfrm>
          <a:prstGeom prst="rect">
            <a:avLst/>
          </a:prstGeom>
          <a:solidFill>
            <a:schemeClr val="tx2"/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 err="1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Соціальний</a:t>
            </a:r>
            <a:r>
              <a:rPr lang="en-US" sz="3650" dirty="0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</a:t>
            </a:r>
            <a:r>
              <a:rPr lang="en-US" sz="3650" dirty="0" err="1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працівник</a:t>
            </a:r>
            <a:r>
              <a:rPr lang="en-US" sz="3650" dirty="0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: </a:t>
            </a:r>
            <a:r>
              <a:rPr lang="en-US" sz="3650" dirty="0" err="1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ключова</a:t>
            </a:r>
            <a:r>
              <a:rPr lang="en-US" sz="3650" dirty="0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</a:t>
            </a:r>
            <a:r>
              <a:rPr lang="en-US" sz="3650" dirty="0" err="1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роль</a:t>
            </a:r>
            <a:r>
              <a:rPr lang="en-US" sz="3650" dirty="0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 у </a:t>
            </a:r>
            <a:r>
              <a:rPr lang="en-US" sz="3650" dirty="0" err="1" smtClean="0">
                <a:solidFill>
                  <a:schemeClr val="bg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суспільстві</a:t>
            </a:r>
            <a:endParaRPr lang="en-US" sz="3650" dirty="0">
              <a:solidFill>
                <a:schemeClr val="bg1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903922" y="1602127"/>
            <a:ext cx="232290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Де ми працюємо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405159" y="1450972"/>
            <a:ext cx="7807816" cy="6654641"/>
          </a:xfrm>
          <a:prstGeom prst="rect">
            <a:avLst/>
          </a:prstGeom>
          <a:solidFill>
            <a:schemeClr val="tx2"/>
          </a:solidFill>
          <a:ln/>
        </p:spPr>
        <p:txBody>
          <a:bodyPr wrap="square" lIns="0" tIns="0" rIns="0" bIns="0" rtlCol="0" anchor="t"/>
          <a:lstStyle/>
          <a:p>
            <a:pPr algn="just"/>
            <a:r>
              <a:rPr lang="uk-UA" sz="2400" b="1" i="1" dirty="0" smtClean="0">
                <a:solidFill>
                  <a:schemeClr val="bg1"/>
                </a:solidFill>
                <a:latin typeface="times new roman"/>
              </a:rPr>
              <a:t>Випускники спеціальності «Соціальна робота та консультування» можуть працювати у:</a:t>
            </a:r>
            <a:endParaRPr lang="uk-UA" sz="2400" b="1" i="1" dirty="0" smtClean="0">
              <a:solidFill>
                <a:schemeClr val="bg1"/>
              </a:solidFill>
              <a:latin typeface="Open Sans"/>
            </a:endParaRPr>
          </a:p>
          <a:p>
            <a:pPr algn="just">
              <a:buFont typeface="Arial"/>
              <a:buChar char="•"/>
            </a:pPr>
            <a:r>
              <a:rPr lang="uk-UA" sz="2400" i="1" dirty="0" smtClean="0">
                <a:solidFill>
                  <a:schemeClr val="bg1"/>
                </a:solidFill>
                <a:latin typeface="times new roman"/>
              </a:rPr>
              <a:t>закладах </a:t>
            </a: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соціального захисту (служби у справах дітей, територіальні центри, </a:t>
            </a:r>
            <a:r>
              <a:rPr lang="uk-UA" sz="2400" i="1" dirty="0" err="1">
                <a:solidFill>
                  <a:schemeClr val="bg1"/>
                </a:solidFill>
                <a:latin typeface="times new roman"/>
              </a:rPr>
              <a:t>центри</a:t>
            </a: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 зайнятості, центри соціально-психологічної реабілітації дітей);</a:t>
            </a:r>
            <a:endParaRPr lang="uk-UA" sz="2400" i="1" dirty="0">
              <a:solidFill>
                <a:schemeClr val="bg1"/>
              </a:solidFill>
              <a:latin typeface="Open Sans"/>
            </a:endParaRPr>
          </a:p>
          <a:p>
            <a:pPr algn="just">
              <a:buFont typeface="Arial"/>
              <a:buChar char="•"/>
            </a:pP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центрах соціальних служб у справах сім’ї, дітей та молоді;</a:t>
            </a:r>
            <a:endParaRPr lang="uk-UA" sz="2400" i="1" dirty="0">
              <a:solidFill>
                <a:schemeClr val="bg1"/>
              </a:solidFill>
              <a:latin typeface="Open Sans"/>
            </a:endParaRPr>
          </a:p>
          <a:p>
            <a:pPr algn="just">
              <a:buFont typeface="Arial"/>
              <a:buChar char="•"/>
            </a:pP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закладах охорони здоров’я (дитячі лікарні, санаторії, реабілітаційні центри);</a:t>
            </a:r>
            <a:endParaRPr lang="uk-UA" sz="2400" i="1" dirty="0">
              <a:solidFill>
                <a:schemeClr val="bg1"/>
              </a:solidFill>
              <a:latin typeface="Open Sans"/>
            </a:endParaRPr>
          </a:p>
          <a:p>
            <a:pPr algn="just">
              <a:buFont typeface="Arial"/>
              <a:buChar char="•"/>
            </a:pP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структурі Міністерства внутрішніх справ України, закладах пенітенціарної системи;</a:t>
            </a:r>
            <a:endParaRPr lang="uk-UA" sz="2400" i="1" dirty="0">
              <a:solidFill>
                <a:schemeClr val="bg1"/>
              </a:solidFill>
              <a:latin typeface="Open Sans"/>
            </a:endParaRPr>
          </a:p>
          <a:p>
            <a:pPr algn="just">
              <a:buFont typeface="Arial"/>
              <a:buChar char="•"/>
            </a:pP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службі дозвілля і культурної анімації (підліткові, молодіжні та сімейні клуби, парки відпочинку, дитячі оздоровчі центри тощо);</a:t>
            </a:r>
            <a:endParaRPr lang="uk-UA" sz="2400" i="1" dirty="0">
              <a:solidFill>
                <a:schemeClr val="bg1"/>
              </a:solidFill>
              <a:latin typeface="Open Sans"/>
            </a:endParaRPr>
          </a:p>
          <a:p>
            <a:pPr algn="just">
              <a:buFont typeface="Arial"/>
              <a:buChar char="•"/>
            </a:pP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різних типах освітніх закладів;</a:t>
            </a:r>
            <a:endParaRPr lang="uk-UA" sz="2400" i="1" dirty="0">
              <a:solidFill>
                <a:schemeClr val="bg1"/>
              </a:solidFill>
              <a:latin typeface="Open Sans"/>
            </a:endParaRPr>
          </a:p>
          <a:p>
            <a:pPr algn="just">
              <a:buFont typeface="Arial"/>
              <a:buChar char="•"/>
            </a:pP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позашкільних закладах (палац дітей та юнацтва, будинки творчості, школи тощо)</a:t>
            </a:r>
            <a:endParaRPr lang="uk-UA" sz="2400" i="1" dirty="0">
              <a:solidFill>
                <a:schemeClr val="bg1"/>
              </a:solidFill>
              <a:latin typeface="Open Sans"/>
            </a:endParaRPr>
          </a:p>
          <a:p>
            <a:pPr algn="just">
              <a:buFont typeface="Arial"/>
              <a:buChar char="•"/>
            </a:pPr>
            <a:r>
              <a:rPr lang="uk-UA" sz="2400" i="1" dirty="0">
                <a:solidFill>
                  <a:schemeClr val="bg1"/>
                </a:solidFill>
                <a:latin typeface="times new roman"/>
              </a:rPr>
              <a:t>громадських організаціях</a:t>
            </a:r>
            <a:r>
              <a:rPr lang="uk-UA" sz="2400" dirty="0">
                <a:solidFill>
                  <a:srgbClr val="444444"/>
                </a:solidFill>
                <a:latin typeface="times new roman"/>
              </a:rPr>
              <a:t>.</a:t>
            </a:r>
            <a:endParaRPr lang="uk-UA" sz="2400" b="0" i="0" dirty="0">
              <a:solidFill>
                <a:srgbClr val="444444"/>
              </a:solidFill>
              <a:effectLst/>
              <a:latin typeface="Open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04" y="1283689"/>
            <a:ext cx="4869367" cy="364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158" y="5362413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17356" y="720163"/>
            <a:ext cx="5997844" cy="443198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проводити соціальну діагностику та оцінку потреб;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здійснювати консультування (індивідуальне, сімейне, кризове);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розробляти та реалізовувати соціальні програми;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працювати з вразливими групами (діти, люди похилого віку, люди з інвалідністю, ВПО тощо);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взаємодіяти з державними та громадськими організаціями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457200"/>
            <a:ext cx="146304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35" y="720163"/>
            <a:ext cx="6275252" cy="418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64614" y="5619686"/>
            <a:ext cx="12070080" cy="1097280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>Професійні вміння </a:t>
            </a:r>
          </a:p>
        </p:txBody>
      </p:sp>
    </p:spTree>
    <p:extLst>
      <p:ext uri="{BB962C8B-B14F-4D97-AF65-F5344CB8AC3E}">
        <p14:creationId xmlns:p14="http://schemas.microsoft.com/office/powerpoint/2010/main" val="725203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7340"/>
            <a:ext cx="10850297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Посади випускників за Національним класифікатором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239226" y="3693735"/>
            <a:ext cx="6407944" cy="1306949"/>
          </a:xfrm>
          <a:prstGeom prst="roundRect">
            <a:avLst>
              <a:gd name="adj" fmla="val 2603"/>
            </a:avLst>
          </a:prstGeom>
          <a:solidFill>
            <a:srgbClr val="FFBC8F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6753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3460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4165759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Соціального </a:t>
            </a:r>
            <a:r>
              <a:rPr lang="en-US" sz="2400" b="1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працівника</a:t>
            </a:r>
            <a:r>
              <a:rPr lang="en-US" sz="24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uk-UA" sz="2400" b="1" dirty="0" smtClean="0">
              <a:solidFill>
                <a:srgbClr val="000000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допоміжний персонал)</a:t>
            </a:r>
            <a:endParaRPr lang="en-US" sz="2400" b="1" dirty="0"/>
          </a:p>
        </p:txBody>
      </p:sp>
      <p:sp>
        <p:nvSpPr>
          <p:cNvPr id="6" name="Shape 4"/>
          <p:cNvSpPr/>
          <p:nvPr/>
        </p:nvSpPr>
        <p:spPr>
          <a:xfrm>
            <a:off x="7428548" y="3448526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FFBC8F"/>
          </a:solidFill>
          <a:ln/>
        </p:spPr>
      </p:sp>
      <p:sp>
        <p:nvSpPr>
          <p:cNvPr id="7" name="Text 5"/>
          <p:cNvSpPr/>
          <p:nvPr/>
        </p:nvSpPr>
        <p:spPr>
          <a:xfrm>
            <a:off x="7655362" y="36753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3443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55362" y="4165759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Інспектора з соціальної допомоги</a:t>
            </a:r>
            <a:endParaRPr lang="en-US" sz="2400" b="1" dirty="0"/>
          </a:p>
        </p:txBody>
      </p:sp>
      <p:sp>
        <p:nvSpPr>
          <p:cNvPr id="9" name="Shape 7"/>
          <p:cNvSpPr/>
          <p:nvPr/>
        </p:nvSpPr>
        <p:spPr>
          <a:xfrm>
            <a:off x="235850" y="5552895"/>
            <a:ext cx="6965883" cy="1669852"/>
          </a:xfrm>
          <a:prstGeom prst="roundRect">
            <a:avLst>
              <a:gd name="adj" fmla="val 2038"/>
            </a:avLst>
          </a:prstGeom>
          <a:solidFill>
            <a:srgbClr val="FFBC8F"/>
          </a:solidFill>
          <a:ln/>
        </p:spPr>
      </p:sp>
      <p:sp>
        <p:nvSpPr>
          <p:cNvPr id="10" name="Text 8"/>
          <p:cNvSpPr/>
          <p:nvPr/>
        </p:nvSpPr>
        <p:spPr>
          <a:xfrm>
            <a:off x="883556" y="57849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3330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462665" y="6372970"/>
            <a:ext cx="5287206" cy="279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Асистента викладача із соціальної педагогіки</a:t>
            </a:r>
            <a:endParaRPr lang="en-US" sz="2400" b="1" dirty="0"/>
          </a:p>
        </p:txBody>
      </p:sp>
      <p:sp>
        <p:nvSpPr>
          <p:cNvPr id="12" name="Shape 10"/>
          <p:cNvSpPr/>
          <p:nvPr/>
        </p:nvSpPr>
        <p:spPr>
          <a:xfrm>
            <a:off x="7428547" y="5386268"/>
            <a:ext cx="6408063" cy="1669852"/>
          </a:xfrm>
          <a:prstGeom prst="roundRect">
            <a:avLst>
              <a:gd name="adj" fmla="val 2038"/>
            </a:avLst>
          </a:prstGeom>
          <a:solidFill>
            <a:srgbClr val="FFBC8F"/>
          </a:solidFill>
          <a:ln/>
        </p:spPr>
      </p:sp>
      <p:sp>
        <p:nvSpPr>
          <p:cNvPr id="13" name="Text 11"/>
          <p:cNvSpPr/>
          <p:nvPr/>
        </p:nvSpPr>
        <p:spPr>
          <a:xfrm>
            <a:off x="7655360" y="56995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3340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55360" y="6139241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itchFamily="34" charset="-122"/>
                <a:cs typeface="Times New Roman" pitchFamily="18" charset="0"/>
              </a:rPr>
              <a:t>Асистента вихователя соціального по роботі з дітьми з інвалідністю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087" y="350520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9612"/>
            <a:ext cx="82660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Академічні права випускників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1133951" y="3729276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</p:sp>
      <p:sp>
        <p:nvSpPr>
          <p:cNvPr id="4" name="Shape 2"/>
          <p:cNvSpPr/>
          <p:nvPr/>
        </p:nvSpPr>
        <p:spPr>
          <a:xfrm>
            <a:off x="793790" y="350240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FFF00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4409718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Фаховий молодший бакалавр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525446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Здобуття освіти за початковим рівнем (короткий цикл) вищої освіти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57123" y="3388995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FFFF00"/>
          </a:solidFill>
          <a:ln/>
        </p:spPr>
      </p:sp>
      <p:sp>
        <p:nvSpPr>
          <p:cNvPr id="9" name="Shape 6"/>
          <p:cNvSpPr/>
          <p:nvPr/>
        </p:nvSpPr>
        <p:spPr>
          <a:xfrm>
            <a:off x="5216962" y="3162121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FFF00"/>
          </a:solidFill>
          <a:ln/>
        </p:spPr>
      </p:sp>
      <p:sp>
        <p:nvSpPr>
          <p:cNvPr id="11" name="Text 7"/>
          <p:cNvSpPr/>
          <p:nvPr/>
        </p:nvSpPr>
        <p:spPr>
          <a:xfrm>
            <a:off x="5443776" y="4069437"/>
            <a:ext cx="3049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Бакалаврський рівень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55985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Продовження освіти на першому (бакалаврському) рівні вищої освіти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980295" y="3048833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FFFF00"/>
          </a:solidFill>
          <a:ln/>
        </p:spPr>
      </p:sp>
      <p:sp>
        <p:nvSpPr>
          <p:cNvPr id="14" name="Shape 10"/>
          <p:cNvSpPr/>
          <p:nvPr/>
        </p:nvSpPr>
        <p:spPr>
          <a:xfrm>
            <a:off x="9640133" y="282196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FFF00"/>
          </a:solidFill>
          <a:ln/>
        </p:spPr>
      </p:sp>
      <p:sp>
        <p:nvSpPr>
          <p:cNvPr id="16" name="Text 11"/>
          <p:cNvSpPr/>
          <p:nvPr/>
        </p:nvSpPr>
        <p:spPr>
          <a:xfrm>
            <a:off x="9866948" y="3729276"/>
            <a:ext cx="31116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Додаткові кваліфікації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219694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Набуття додаткових кваліфікацій у системі освіти для дорослих, у тому числі післядипломної освіти</a:t>
            </a:r>
            <a:endParaRPr lang="en-US" sz="1750" dirty="0"/>
          </a:p>
        </p:txBody>
      </p:sp>
      <p:pic>
        <p:nvPicPr>
          <p:cNvPr id="3074" name="Picture 2" descr="Соціальна робота в КПІ ім. Ігоря Сікорського | Ky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826" y="22526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 descr="Зберегти сім'ю. Практичний посібник із соціальної роботи з сім'ями, які  опинилися в складних життєвих обставинах – Hope and Ho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32525" y="3807229"/>
            <a:ext cx="7556421" cy="1725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11150"/>
              </a:lnSpc>
              <a:buNone/>
            </a:pPr>
            <a:endParaRPr lang="uk-UA" sz="8900" dirty="0" smtClean="0">
              <a:solidFill>
                <a:srgbClr val="F3F3F2"/>
              </a:solidFill>
              <a:latin typeface="IBM Plex Sans Medium" pitchFamily="34" charset="0"/>
              <a:ea typeface="IBM Plex Sans Medium" pitchFamily="34" charset="-122"/>
              <a:cs typeface="IBM Plex Sans Medium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05567" y="5165072"/>
            <a:ext cx="12883379" cy="3498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 rtl="1">
              <a:lnSpc>
                <a:spcPts val="2850"/>
              </a:lnSpc>
            </a:pPr>
            <a:r>
              <a:rPr lang="uk-UA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uk-UA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uk-UA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У сучасному суспільстві, особливо в умовах соціальних викликів, роль соціального працівника та консультанта є надзвичайно важливою. Вони сприяють стабільності, підтримують людей у кризових ситуаціях та допомагають інтегруватися в </a:t>
            </a:r>
            <a:r>
              <a:rPr lang="uk-UA" sz="24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суспільство</a:t>
            </a:r>
          </a:p>
          <a:p>
            <a:pPr algn="just" rtl="1">
              <a:lnSpc>
                <a:spcPts val="2850"/>
              </a:lnSpc>
            </a:pPr>
            <a:endParaRPr lang="uk-UA" sz="2400" i="1" dirty="0" smtClean="0">
              <a:solidFill>
                <a:srgbClr val="D4D4D1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algn="just" rtl="1">
              <a:lnSpc>
                <a:spcPts val="2850"/>
              </a:lnSpc>
            </a:pPr>
            <a:r>
              <a:rPr lang="en-US" sz="2400" i="1" dirty="0" err="1" smtClean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Соціальна</a:t>
            </a:r>
            <a:r>
              <a:rPr lang="en-US" sz="2400" i="1" smtClean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робота</a:t>
            </a:r>
            <a:r>
              <a:rPr lang="en-US" sz="2400" i="1" dirty="0" smtClean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i="1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— це професія, яка змінює життя людей та робить світ кращим місцем</a:t>
            </a:r>
            <a:endParaRPr lang="en-US" sz="2400" i="1" dirty="0"/>
          </a:p>
        </p:txBody>
      </p:sp>
      <p:pic>
        <p:nvPicPr>
          <p:cNvPr id="6146" name="Picture 2" descr="231 СОЦІАЛЬНА РОБО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17" y="178406"/>
            <a:ext cx="10259878" cy="29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4366" y="3559764"/>
            <a:ext cx="12398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dirty="0" smtClean="0">
                <a:solidFill>
                  <a:srgbClr val="F3F3F2"/>
                </a:solidFill>
                <a:latin typeface="Times New Roman" pitchFamily="18" charset="0"/>
                <a:ea typeface="IBM Plex Sans Medium" pitchFamily="34" charset="-122"/>
                <a:cs typeface="Times New Roman" pitchFamily="18" charset="0"/>
              </a:rPr>
              <a:t>ЗАПРОШУЄМО НА НАВЧАННЯ!!!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260</TotalTime>
  <Words>499</Words>
  <Application>Microsoft Office PowerPoint</Application>
  <PresentationFormat>Произвольный</PresentationFormat>
  <Paragraphs>76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Palatino Linotype</vt:lpstr>
      <vt:lpstr>Calibri</vt:lpstr>
      <vt:lpstr>Open Sans</vt:lpstr>
      <vt:lpstr>Roboto</vt:lpstr>
      <vt:lpstr>IBM Plex Sans Medium</vt:lpstr>
      <vt:lpstr>times new roman</vt:lpstr>
      <vt:lpstr>Wingdings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Професійні вміння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PRODUCER</dc:creator>
  <cp:lastModifiedBy>PRODUCER</cp:lastModifiedBy>
  <cp:revision>12</cp:revision>
  <dcterms:created xsi:type="dcterms:W3CDTF">2026-03-30T20:03:48Z</dcterms:created>
  <dcterms:modified xsi:type="dcterms:W3CDTF">2026-04-16T07:12:56Z</dcterms:modified>
</cp:coreProperties>
</file>