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Hollow" initials="MH" lastIdx="1" clrIdx="0">
    <p:extLst>
      <p:ext uri="{19B8F6BF-5375-455C-9EA6-DF929625EA0E}">
        <p15:presenceInfo xmlns:p15="http://schemas.microsoft.com/office/powerpoint/2012/main" userId="5844b5d4c6c512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56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37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71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763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24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91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30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42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65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9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FCBD196-5A75-4EA7-8B51-B4B5AADB7B01}" type="datetimeFigureOut">
              <a:rPr lang="uk-UA" smtClean="0"/>
              <a:t>12.04.2025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072764C-9F92-4E5A-9582-03DF0A8D0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69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859F4F-0C6E-4939-B2E3-5F3E63710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06" y="4468813"/>
            <a:ext cx="8647893" cy="1473798"/>
          </a:xfrm>
        </p:spPr>
        <p:txBody>
          <a:bodyPr>
            <a:noAutofit/>
          </a:bodyPr>
          <a:lstStyle/>
          <a:p>
            <a:pPr marL="774700" indent="0">
              <a:lnSpc>
                <a:spcPts val="2832"/>
              </a:lnSpc>
              <a:spcBef>
                <a:spcPts val="700"/>
              </a:spcBef>
            </a:pPr>
            <a:r>
              <a:rPr lang="u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студентів ІІІ курсу спеціальності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74700" indent="0">
              <a:lnSpc>
                <a:spcPts val="2832"/>
              </a:lnSpc>
              <a:spcBef>
                <a:spcPts val="700"/>
              </a:spcBef>
            </a:pPr>
            <a:r>
              <a:rPr lang="u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015.39 Професійна освіта (за спеціалізацією «Цифрові технології»)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17E75-5CE8-4E0D-A649-19D775F5FAED}"/>
              </a:ext>
            </a:extLst>
          </p:cNvPr>
          <p:cNvSpPr txBox="1"/>
          <p:nvPr/>
        </p:nvSpPr>
        <p:spPr>
          <a:xfrm>
            <a:off x="2106706" y="103565"/>
            <a:ext cx="7978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431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ВІДОКРЕМЛЕНИЙ СТРУКТУРНИЙ ПІДРОЗДІЛ </a:t>
            </a:r>
          </a:p>
          <a:p>
            <a:pPr algn="ctr">
              <a:tabLst>
                <a:tab pos="19431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КАМ’ЯНЕЦЬ-ПОДІЛЬСЬКИЙ ФАХОВИЙ КОЛЕДЖ </a:t>
            </a:r>
          </a:p>
          <a:p>
            <a:pPr algn="ctr">
              <a:tabLst>
                <a:tab pos="19431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НРЗВО «КАМ’ЯНЕЦЬ-ПОДІЛЬСЬКИЙ ДЕРЖАВНИЙ ІНСТИТУТ»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927F514-3794-4717-B66B-DC9425F4C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925" y="1431925"/>
            <a:ext cx="9967913" cy="3036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550"/>
              </a:lnSpc>
              <a:spcAft>
                <a:spcPts val="1890"/>
              </a:spcAft>
            </a:pPr>
            <a:r>
              <a:rPr lang="u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компонента самостійного вибору в межах спеціальності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ПЕРИФЕРІЙНІ ПРИСТРОЇ</a:t>
            </a:r>
            <a:endParaRPr lang="uk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08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E4A4F-37D8-4B51-AE0F-566C4803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0"/>
            <a:ext cx="11839327" cy="1609344"/>
          </a:xfrm>
        </p:spPr>
        <p:txBody>
          <a:bodyPr/>
          <a:lstStyle/>
          <a:p>
            <a:pPr algn="ctr"/>
            <a:r>
              <a:rPr lang="uk-UA" dirty="0"/>
              <a:t>периферійні пристрої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487ED9-0F51-4E24-98B0-68A56879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84" y="1215859"/>
            <a:ext cx="11839328" cy="1609344"/>
          </a:xfrm>
        </p:spPr>
        <p:txBody>
          <a:bodyPr numCol="2">
            <a:normAutofit/>
          </a:bodyPr>
          <a:lstStyle/>
          <a:p>
            <a:pPr marL="274320" lvl="1" indent="0" algn="just" fontAlgn="t">
              <a:lnSpc>
                <a:spcPts val="166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Всього 90 годин    </a:t>
            </a:r>
            <a:endParaRPr lang="uk-UA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488" lvl="1" indent="0" fontAlgn="t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кредити </a:t>
            </a:r>
            <a:r>
              <a:rPr lang="en-US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ECTS;</a:t>
            </a:r>
            <a:endParaRPr lang="uk-UA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488" lvl="1" indent="0" fontAlgn="t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68- аудиторних;</a:t>
            </a:r>
            <a:endParaRPr lang="uk-UA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488" lvl="1" indent="0" fontAlgn="t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лекції;</a:t>
            </a:r>
          </a:p>
          <a:p>
            <a:pPr marL="475488" lvl="1" indent="0" fontAlgn="t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роботи;</a:t>
            </a:r>
          </a:p>
          <a:p>
            <a:pPr marL="475488" lvl="1" indent="0" fontAlgn="t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самостійне вивчення </a:t>
            </a:r>
            <a:endParaRPr lang="en-US" b="1" i="1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488" lvl="1" indent="0" fontAlgn="t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endParaRPr lang="en-US" b="1" i="1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488" lvl="1" indent="0" fontAlgn="t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навчальної дисципліни</a:t>
            </a: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аналіз та моделювання </a:t>
            </a:r>
            <a:r>
              <a:rPr lang="uk-UA" b="0" i="0" u="none" strike="noStrike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</a:t>
            </a:r>
            <a:r>
              <a:rPr lang="uk-UA" b="0" i="0" u="none" strike="noStrike" kern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 мікропроцесорних    </a:t>
            </a:r>
            <a:r>
              <a:rPr lang="uk-UA" b="0" i="0" u="none" strike="noStrike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з </a:t>
            </a: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периферійними    </a:t>
            </a:r>
            <a:r>
              <a:rPr lang="uk-UA" b="0" i="0" u="none" strike="noStrike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пристроями </a:t>
            </a:r>
            <a:r>
              <a:rPr lang="en-US" b="0" i="0" u="none" strike="noStrike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різноманітним каналам передачі.</a:t>
            </a:r>
            <a:endParaRPr lang="en-US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B2DAE-D378-4DEC-A102-734A61D1583D}"/>
              </a:ext>
            </a:extLst>
          </p:cNvPr>
          <p:cNvSpPr txBox="1"/>
          <p:nvPr/>
        </p:nvSpPr>
        <p:spPr>
          <a:xfrm>
            <a:off x="146484" y="3007838"/>
            <a:ext cx="6096000" cy="2293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024" indent="0" algn="just" fontAlgn="t">
              <a:lnSpc>
                <a:spcPts val="1896"/>
              </a:lnSpc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 вивчення навчальної дисципліни: </a:t>
            </a:r>
          </a:p>
          <a:p>
            <a:pPr marL="192024" indent="0" algn="just" fontAlgn="t">
              <a:lnSpc>
                <a:spcPts val="1896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192024" indent="0" algn="just" fontAlgn="t">
              <a:lnSpc>
                <a:spcPts val="1896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вивчення дисципліни є формування у студентів необхідних теоретичних знань та практичних навичок з питань організації системи введення-виведення в ПК даних, їх передачі збереження, обробки. Ознайомлення з видами периферійного обладнання, принципами їх функціонування та обслуговування, перспективами розвитку периферійного обладнання.</a:t>
            </a:r>
            <a:endParaRPr lang="uk-UA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Підключення периферійних пристроїв - KOmP Systems Швидка комп'ютерна  допомога">
            <a:extLst>
              <a:ext uri="{FF2B5EF4-FFF2-40B4-BE49-F238E27FC236}">
                <a16:creationId xmlns:a16="http://schemas.microsoft.com/office/drawing/2014/main" id="{68519431-6A8A-4A69-BDAA-BA284EFA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726763"/>
            <a:ext cx="4712880" cy="377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59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0E3979E-95A1-4AF5-B110-BFC09AC7B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63997"/>
              </p:ext>
            </p:extLst>
          </p:nvPr>
        </p:nvGraphicFramePr>
        <p:xfrm>
          <a:off x="466165" y="1013012"/>
          <a:ext cx="10892118" cy="566569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89939">
                  <a:extLst>
                    <a:ext uri="{9D8B030D-6E8A-4147-A177-3AD203B41FA5}">
                      <a16:colId xmlns:a16="http://schemas.microsoft.com/office/drawing/2014/main" val="2944435050"/>
                    </a:ext>
                  </a:extLst>
                </a:gridCol>
                <a:gridCol w="8402179">
                  <a:extLst>
                    <a:ext uri="{9D8B030D-6E8A-4147-A177-3AD203B41FA5}">
                      <a16:colId xmlns:a16="http://schemas.microsoft.com/office/drawing/2014/main" val="1424575086"/>
                    </a:ext>
                  </a:extLst>
                </a:gridCol>
              </a:tblGrid>
              <a:tr h="1279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Інтегральна компетентність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27" marR="51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Здатність вирішувати типові спеціалізовані завдання (задачі) у професійній освіті або у процесі навчання, що вимагає застосування положень і методів наук про освіту, фундаментальних і прикладних наук галузі відповідно до спеціалізації та може характеризуватись певною невизначеністю умов; нести відповідальність за результати своєї діяльності; здійснювати контроль інших осіб у визначених ситуаціях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27" marR="51327" marT="0" marB="0"/>
                </a:tc>
                <a:extLst>
                  <a:ext uri="{0D108BD9-81ED-4DB2-BD59-A6C34878D82A}">
                    <a16:rowId xmlns:a16="http://schemas.microsoft.com/office/drawing/2014/main" val="3425001818"/>
                  </a:ext>
                </a:extLst>
              </a:tr>
              <a:tr h="1521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Загальні компетентності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27" marR="51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ЗК3 Здатність спілкуватися державною мовою як усно, так і письмово.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ЗК4 Здатність використовувати інформаційні та комунікаційні технології.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ЗК5 Знання та розуміння предметної області та розуміння професійної діяльності.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ЗК6 Здатність спілкуватися іноземною мовою.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ЗК8 Здатність застосовувати знання у практичних ситуаціях.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ЗК11 Здатність нести персональну відповідальність за результати прийняття професійних рішень.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ЗК12 Здатність усвідомлювати рівність можливостей здобувачів освіти.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27" marR="51327" marT="0" marB="0"/>
                </a:tc>
                <a:extLst>
                  <a:ext uri="{0D108BD9-81ED-4DB2-BD59-A6C34878D82A}">
                    <a16:rowId xmlns:a16="http://schemas.microsoft.com/office/drawing/2014/main" val="3858107197"/>
                  </a:ext>
                </a:extLst>
              </a:tr>
              <a:tr h="286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200">
                          <a:effectLst/>
                        </a:rPr>
                        <a:t>Спеціальні (фахові, предметні) компетентності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27" marR="51327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СК5 Здатність застосовувати інноваційні педагогічні та цифрові технології, інформаційне та програмне забезпечення для вирішення професійних завдань відповідно до спеціалізації.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СК6 Здатність здійснювати ділові комунікації в професійній сфері.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СК7 Здатність використовувати в професійній діяльності основні положення, методи, принципи фундаментальних та прикладних наук відповідно до спеціалізації.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СК8 Здатність експлуатувати виробниче устаткування та здійснювати технологічний процес відповідно до спеціалізації.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СК9 Здатність розв’язувати типові спеціалізовані задачі, пов’язані із виконанням необхідних розрахунків, конструюванням технічних об’єктів у своїй предметній галузі відповідно до спеціалізації.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СК10 Здатність здійснювати професійну діяльність відповідно до вимог екологічної безпеки, безпеки життєдіяльності та охорони і гігієни праці.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СК11 Здатність оцінювати та забезпечувати якість виконуваних робіт.</a:t>
                      </a:r>
                    </a:p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СК12 Здатність вибудовувати траєкторію власного кар'єрного та професійного розвитку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27" marR="51327" marT="0" marB="0"/>
                </a:tc>
                <a:extLst>
                  <a:ext uri="{0D108BD9-81ED-4DB2-BD59-A6C34878D82A}">
                    <a16:rowId xmlns:a16="http://schemas.microsoft.com/office/drawing/2014/main" val="399433273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D6146A1-D4E5-4843-B266-D96AE0DD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680" y="118902"/>
            <a:ext cx="118819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Компетентності, яких набувають студенти в процесі вивчення навчальної дисципліни:  </a:t>
            </a: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2A7F9-601D-4090-9BFB-7DC8836DD0BC}"/>
              </a:ext>
            </a:extLst>
          </p:cNvPr>
          <p:cNvSpPr txBox="1"/>
          <p:nvPr/>
        </p:nvSpPr>
        <p:spPr>
          <a:xfrm>
            <a:off x="466165" y="581346"/>
            <a:ext cx="7673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Компетентності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стандартом </a:t>
            </a:r>
            <a:r>
              <a:rPr lang="ru-RU" dirty="0" err="1"/>
              <a:t>фахової</a:t>
            </a:r>
            <a:r>
              <a:rPr lang="ru-RU" dirty="0"/>
              <a:t> </a:t>
            </a:r>
            <a:r>
              <a:rPr lang="ru-RU" dirty="0" err="1"/>
              <a:t>передвищої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9232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E29E7-FF05-4519-9433-F6EF6BC8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72255"/>
            <a:ext cx="10509683" cy="1609344"/>
          </a:xfrm>
        </p:spPr>
        <p:txBody>
          <a:bodyPr>
            <a:normAutofit/>
          </a:bodyPr>
          <a:lstStyle/>
          <a:p>
            <a:pPr algn="ctr"/>
            <a:r>
              <a:rPr lang="uk" sz="3200" b="1" i="1" dirty="0">
                <a:latin typeface="Times New Roman"/>
              </a:rPr>
              <a:t>Результати навчання (РН)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E9C43E-8C8C-4942-A246-789D5A20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1476"/>
            <a:ext cx="6606988" cy="4050792"/>
          </a:xfrm>
        </p:spPr>
        <p:txBody>
          <a:bodyPr/>
          <a:lstStyle/>
          <a:p>
            <a:pPr marL="0" indent="0">
              <a:buNone/>
            </a:pPr>
            <a:r>
              <a:rPr lang="uk" sz="2000" b="1" i="1" dirty="0">
                <a:latin typeface="Times New Roman"/>
              </a:rPr>
              <a:t>Результати навчання визначені у професійному стандарті:</a:t>
            </a:r>
          </a:p>
          <a:p>
            <a:pPr algn="just">
              <a:tabLst>
                <a:tab pos="180340" algn="l"/>
              </a:tabLs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РН12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Знати основи і розуміти принципи функціонування виробничого устаткування галузі (відповідно до спеціалізації).</a:t>
            </a:r>
            <a:endParaRPr lang="uk-UA" sz="1800" dirty="0">
              <a:solidFill>
                <a:srgbClr val="000000"/>
              </a:solidFill>
              <a:effectLst/>
              <a:latin typeface="Arial Unicode MS"/>
            </a:endParaRPr>
          </a:p>
          <a:p>
            <a:pPr algn="just">
              <a:tabLst>
                <a:tab pos="180340" algn="l"/>
              </a:tabLs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РН13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Обирати і застосовувати методи для вирішення типових спеціалізованих завдань у галузі (відповідно до спеціалізації), а також необхідне устаткування та інструменти.</a:t>
            </a:r>
            <a:endParaRPr lang="uk-UA" sz="1800" dirty="0">
              <a:solidFill>
                <a:srgbClr val="000000"/>
              </a:solidFill>
              <a:effectLst/>
              <a:latin typeface="Arial Unicode MS"/>
            </a:endParaRPr>
          </a:p>
          <a:p>
            <a:pPr algn="just">
              <a:tabLst>
                <a:tab pos="180340" algn="l"/>
              </a:tabLs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РН14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Самостійно виконувати трудові процеси на виробництві (відповідно до спеціалізації). </a:t>
            </a:r>
            <a:endParaRPr lang="uk-UA" sz="1800" dirty="0">
              <a:solidFill>
                <a:srgbClr val="000000"/>
              </a:solidFill>
              <a:effectLst/>
              <a:latin typeface="Arial Unicode MS"/>
            </a:endParaRPr>
          </a:p>
          <a:p>
            <a:pPr algn="just">
              <a:tabLst>
                <a:tab pos="180340" algn="l"/>
              </a:tabLs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РН15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 технічну термінологію відповідної галузі виробництва.</a:t>
            </a:r>
            <a:endParaRPr lang="uk-UA" sz="1800" dirty="0">
              <a:solidFill>
                <a:srgbClr val="000000"/>
              </a:solidFill>
              <a:effectLst/>
              <a:latin typeface="Arial Unicode MS"/>
            </a:endParaRPr>
          </a:p>
          <a:p>
            <a:pPr marL="0" indent="0">
              <a:buNone/>
            </a:pPr>
            <a:endParaRPr lang="uk" sz="2000" b="1" i="1" dirty="0">
              <a:latin typeface="Times New Roman"/>
            </a:endParaRPr>
          </a:p>
          <a:p>
            <a:endParaRPr lang="uk-UA" dirty="0"/>
          </a:p>
        </p:txBody>
      </p:sp>
      <p:pic>
        <p:nvPicPr>
          <p:cNvPr id="3074" name="Picture 2" descr="Купити Периферійні пристрої для пк в Інтернет-магазин (вживаної) б/в  техніки Eplus">
            <a:extLst>
              <a:ext uri="{FF2B5EF4-FFF2-40B4-BE49-F238E27FC236}">
                <a16:creationId xmlns:a16="http://schemas.microsoft.com/office/drawing/2014/main" id="{94C1800A-ECAE-4A9E-ABF9-F5D824C6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16" y="1403604"/>
            <a:ext cx="4688541" cy="46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9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4A608-04C9-4AAC-83EB-5008E857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76162"/>
            <a:ext cx="10058400" cy="1609344"/>
          </a:xfrm>
        </p:spPr>
        <p:txBody>
          <a:bodyPr>
            <a:normAutofit/>
          </a:bodyPr>
          <a:lstStyle/>
          <a:p>
            <a:r>
              <a:rPr lang="uk-UA" sz="4400" dirty="0"/>
              <a:t>ТЕМАТИЧНИЙ ПЛАН ДИСЦИПЛІНИ: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0F213C3-10B4-46DF-ABD5-14E237FA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45" y="1897473"/>
            <a:ext cx="11199907" cy="4050792"/>
          </a:xfrm>
        </p:spPr>
        <p:txBody>
          <a:bodyPr>
            <a:normAutofit fontScale="92500" lnSpcReduction="10000"/>
          </a:bodyPr>
          <a:lstStyle/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Периферійні пристрої ЕОМ, їх місце і роль в організації роботи комп’ютерних систем та мереж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Компоненти комп’ютера. Материнська плата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Зовнішні інтерфейси комп’ютера для підключення периферійних пристроїв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Організація введення-виведення інформації в ЕОМ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5. Базові пристрої введення-виведення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6. Накопичувачі HDD, SSD, SSHD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Зовнішня пам’ять комп’ютера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8. Пристрої зчитування-запису інформації із зовнішніх носіїв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9. Пристрої виведення інформації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10. Пристрої введення інформації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r>
              <a:rPr lang="ru-RU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Мультимедійні пристрої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r>
              <a:rPr lang="ru-RU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Пристрої передавання інформації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r>
              <a:rPr lang="ru-RU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i="0" u="none" strike="noStrike" kern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Асистивні</a:t>
            </a:r>
            <a:r>
              <a:rPr lang="uk-UA" sz="200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</a:t>
            </a:r>
            <a:endParaRPr lang="uk-UA" sz="4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4079B9-0F57-4E30-AD7D-5E17A85C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894" y="3072298"/>
            <a:ext cx="3968494" cy="298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63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79A2E-DADF-4EF1-9E6C-2E52F691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50" y="2285439"/>
            <a:ext cx="10058400" cy="1609344"/>
          </a:xfrm>
        </p:spPr>
        <p:txBody>
          <a:bodyPr/>
          <a:lstStyle/>
          <a:p>
            <a:pPr algn="ctr"/>
            <a:r>
              <a:rPr lang="uk-UA" dirty="0"/>
              <a:t>ПРАВИЛЬНИЙ ВИБІР – УСПІШНЕ МАЙБУТНЄ!!!!</a:t>
            </a:r>
          </a:p>
        </p:txBody>
      </p:sp>
    </p:spTree>
    <p:extLst>
      <p:ext uri="{BB962C8B-B14F-4D97-AF65-F5344CB8AC3E}">
        <p14:creationId xmlns:p14="http://schemas.microsoft.com/office/powerpoint/2010/main" val="2887991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</TotalTime>
  <Words>543</Words>
  <Application>Microsoft Office PowerPoint</Application>
  <PresentationFormat>Широкоэкранный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 Unicode MS</vt:lpstr>
      <vt:lpstr>Arial</vt:lpstr>
      <vt:lpstr>Cambria</vt:lpstr>
      <vt:lpstr>Rockwell</vt:lpstr>
      <vt:lpstr>Rockwell Condensed</vt:lpstr>
      <vt:lpstr>Times New Roman</vt:lpstr>
      <vt:lpstr>Wingdings</vt:lpstr>
      <vt:lpstr>Дерево</vt:lpstr>
      <vt:lpstr>Вибіркова компонента самостійного вибору в межах спеціальності   ПЕРИФЕРІЙНІ ПРИСТРОЇ</vt:lpstr>
      <vt:lpstr>периферійні пристрої</vt:lpstr>
      <vt:lpstr>Презентация PowerPoint</vt:lpstr>
      <vt:lpstr>Результати навчання (РН)</vt:lpstr>
      <vt:lpstr>ТЕМАТИЧНИЙ ПЛАН ДИСЦИПЛІНИ:</vt:lpstr>
      <vt:lpstr>ПРАВИЛЬНИЙ ВИБІР – УСПІШНЕ МАЙБУТНЄ!!!!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Вибіркова компонента самостійного вибору в межах спеціальності   ПЕРИФЕРІЙНІ ПРИСТРОЇ</dc:title>
  <dc:creator>Man Hollow</dc:creator>
  <cp:lastModifiedBy>Михайлова Інна Анатоліївна</cp:lastModifiedBy>
  <cp:revision>5</cp:revision>
  <dcterms:created xsi:type="dcterms:W3CDTF">2025-04-12T19:43:18Z</dcterms:created>
  <dcterms:modified xsi:type="dcterms:W3CDTF">2025-04-12T20:12:06Z</dcterms:modified>
</cp:coreProperties>
</file>