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1" r:id="rId5"/>
    <p:sldId id="263" r:id="rId6"/>
    <p:sldId id="265" r:id="rId7"/>
    <p:sldId id="266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0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06" y="-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pPr/>
              <a:t>28/09/2022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915" b="20542"/>
          <a:stretch/>
        </p:blipFill>
        <p:spPr>
          <a:xfrm>
            <a:off x="0" y="0"/>
            <a:ext cx="9144000" cy="140881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pPr/>
              <a:t>28/09/2022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47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ПЕРЕДВИБОРЧА ПРОГРАМА </a:t>
            </a:r>
            <a:b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 НА ПОСАДУ РЕКТОРА</a:t>
            </a:r>
            <a:b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НАВЧАЛЬНО-РЕАБІЛІТАЦІЙНОГО ЗАКЛАДУ ВИЩОЇ ОСВІТИ «КАМ'ЯНЕЦЬ-ПОДІЛЬСЬКИЙ ДЕРЖАВНИЙ ІНСТИТУТ»</a:t>
            </a:r>
            <a:endParaRPr lang="uk-UA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267200"/>
            <a:ext cx="8001000" cy="167640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uk-UA" sz="5100" b="1" dirty="0" err="1" smtClean="0">
                <a:ln w="1016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Тріпака</a:t>
            </a:r>
            <a:r>
              <a:rPr lang="uk-UA" sz="5100" b="1" dirty="0" smtClean="0">
                <a:ln w="1016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Мар’яна Миколайовича</a:t>
            </a:r>
          </a:p>
          <a:p>
            <a:r>
              <a:rPr lang="uk-UA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Заслуженого працівника освіти України,</a:t>
            </a:r>
          </a:p>
          <a:p>
            <a:r>
              <a:rPr lang="uk-UA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кандидата економічних наук, доцента</a:t>
            </a:r>
            <a:r>
              <a:rPr lang="ru-RU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професора кафедри інклюзивної економіки, кібернетики та комп’ютерних наук </a:t>
            </a:r>
            <a:endParaRPr lang="ru-RU" b="1" dirty="0" smtClean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152400"/>
            <a:ext cx="1616071" cy="1586407"/>
          </a:xfrm>
          <a:prstGeom prst="flowChartConnector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263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Науково-дослідна, </a:t>
            </a:r>
            <a:r>
              <a:rPr lang="uk-UA" sz="3200" b="1" dirty="0" smtClean="0">
                <a:solidFill>
                  <a:srgbClr val="C00000"/>
                </a:solidFill>
              </a:rPr>
              <a:t>інноваційна діяльність</a:t>
            </a:r>
            <a:r>
              <a:rPr lang="uk-UA" sz="3200" b="1" dirty="0" smtClean="0">
                <a:solidFill>
                  <a:srgbClr val="C00000"/>
                </a:solidFill>
              </a:rPr>
              <a:t>, </a:t>
            </a:r>
            <a:r>
              <a:rPr lang="uk-UA" sz="3200" b="1" dirty="0" smtClean="0">
                <a:solidFill>
                  <a:srgbClr val="C00000"/>
                </a:solidFill>
              </a:rPr>
              <a:t>управління розвитком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609600" y="5327648"/>
            <a:ext cx="8153400" cy="7683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500" dirty="0" smtClean="0"/>
              <a:t>розпочати формування науково-дослідних платформ та лабораторій в Інституті </a:t>
            </a:r>
          </a:p>
          <a:p>
            <a:pPr algn="ctr"/>
            <a:r>
              <a:rPr lang="uk-UA" sz="1500" dirty="0" smtClean="0"/>
              <a:t>з залученням учнівської молоді міста</a:t>
            </a:r>
            <a:endParaRPr lang="en-US" sz="1500" b="1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219200" y="4419600"/>
            <a:ext cx="75438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500" dirty="0" smtClean="0"/>
              <a:t>розробити та презентувати науково-дослідні досягнення проєктів Інституту </a:t>
            </a:r>
          </a:p>
          <a:p>
            <a:pPr algn="ctr"/>
            <a:r>
              <a:rPr lang="uk-UA" sz="1500" dirty="0" smtClean="0"/>
              <a:t>під час проведення та участі в регіональних, всеукраїнських та міжнародних наукових, </a:t>
            </a:r>
          </a:p>
          <a:p>
            <a:pPr algn="ctr"/>
            <a:r>
              <a:rPr lang="uk-UA" sz="1500" dirty="0" smtClean="0"/>
              <a:t>науково-практичних та інноваційних заходах</a:t>
            </a:r>
            <a:endParaRPr lang="en-US" sz="1500" b="1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1557338" y="3581400"/>
            <a:ext cx="7205662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500" dirty="0" smtClean="0"/>
              <a:t>продовжити формувати культуру академічної доброчесності, </a:t>
            </a:r>
          </a:p>
          <a:p>
            <a:pPr algn="ctr"/>
            <a:r>
              <a:rPr lang="uk-UA" sz="1500" dirty="0" smtClean="0"/>
              <a:t>відкритості та толерантності, </a:t>
            </a:r>
            <a:r>
              <a:rPr lang="uk-UA" sz="1500" dirty="0" err="1" smtClean="0"/>
              <a:t>інклюзивності</a:t>
            </a:r>
            <a:r>
              <a:rPr lang="uk-UA" sz="1500" dirty="0" smtClean="0"/>
              <a:t> наукового простору Інституту та </a:t>
            </a:r>
          </a:p>
          <a:p>
            <a:pPr algn="ctr"/>
            <a:r>
              <a:rPr lang="uk-UA" sz="1500" dirty="0" smtClean="0"/>
              <a:t>поширювати Європейські стандарти</a:t>
            </a:r>
            <a:endParaRPr lang="en-US" sz="1500" b="1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295400" y="2667000"/>
            <a:ext cx="73914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500" dirty="0" smtClean="0"/>
              <a:t>розробити заходи з підвищення наукового рівня публікацій здобувачів освіти, </a:t>
            </a:r>
          </a:p>
          <a:p>
            <a:pPr algn="ctr"/>
            <a:r>
              <a:rPr lang="uk-UA" sz="1500" dirty="0" smtClean="0"/>
              <a:t>дотримання принципів академічної доброчесності здобувачів освіти та </a:t>
            </a:r>
          </a:p>
          <a:p>
            <a:pPr algn="ctr"/>
            <a:r>
              <a:rPr lang="uk-UA" sz="1500" dirty="0" smtClean="0"/>
              <a:t>науково-педагогічних працівників</a:t>
            </a:r>
            <a:endParaRPr lang="en-US" sz="1500" b="1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33400" y="1676400"/>
            <a:ext cx="8000999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500" dirty="0" smtClean="0"/>
              <a:t>створити внутрішній академічний простір в Інституті для накопичення напрацювань</a:t>
            </a:r>
          </a:p>
          <a:p>
            <a:pPr algn="ctr"/>
            <a:r>
              <a:rPr lang="uk-UA" sz="1500" dirty="0" smtClean="0"/>
              <a:t>та систематичного моніторингу присутності вчених Інституту в </a:t>
            </a:r>
            <a:r>
              <a:rPr lang="uk-UA" sz="1500" dirty="0" err="1" smtClean="0"/>
              <a:t>наукометричних</a:t>
            </a:r>
            <a:r>
              <a:rPr lang="uk-UA" sz="1500" dirty="0" smtClean="0"/>
              <a:t> базах </a:t>
            </a:r>
          </a:p>
          <a:p>
            <a:pPr algn="ctr"/>
            <a:r>
              <a:rPr lang="uk-UA" sz="1500" dirty="0" smtClean="0"/>
              <a:t>(</a:t>
            </a:r>
            <a:r>
              <a:rPr lang="uk-UA" sz="1500" dirty="0" err="1" smtClean="0"/>
              <a:t>Web</a:t>
            </a:r>
            <a:r>
              <a:rPr lang="uk-UA" sz="1500" dirty="0" smtClean="0"/>
              <a:t> </a:t>
            </a:r>
            <a:r>
              <a:rPr lang="uk-UA" sz="1500" dirty="0" err="1" smtClean="0"/>
              <a:t>of</a:t>
            </a:r>
            <a:r>
              <a:rPr lang="uk-UA" sz="1500" dirty="0" smtClean="0"/>
              <a:t> </a:t>
            </a:r>
            <a:r>
              <a:rPr lang="uk-UA" sz="1500" dirty="0" err="1" smtClean="0"/>
              <a:t>Science</a:t>
            </a:r>
            <a:r>
              <a:rPr lang="uk-UA" sz="1500" dirty="0" smtClean="0"/>
              <a:t>, SCOPUS)</a:t>
            </a:r>
            <a:endParaRPr lang="en-US" sz="15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200400"/>
            <a:ext cx="1371600" cy="1346424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Науково-дослідна, </a:t>
            </a:r>
            <a:r>
              <a:rPr lang="uk-UA" sz="3200" b="1" dirty="0" smtClean="0">
                <a:solidFill>
                  <a:srgbClr val="C00000"/>
                </a:solidFill>
              </a:rPr>
              <a:t>інноваційна діяльність</a:t>
            </a:r>
            <a:r>
              <a:rPr lang="uk-UA" sz="3200" b="1" dirty="0" smtClean="0">
                <a:solidFill>
                  <a:srgbClr val="C00000"/>
                </a:solidFill>
              </a:rPr>
              <a:t>, </a:t>
            </a:r>
            <a:r>
              <a:rPr lang="uk-UA" sz="3200" b="1" dirty="0" smtClean="0">
                <a:solidFill>
                  <a:srgbClr val="C00000"/>
                </a:solidFill>
              </a:rPr>
              <a:t>управління розвитком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609600" y="5105401"/>
            <a:ext cx="8153400" cy="685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500" b="1" dirty="0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143000" y="4267200"/>
            <a:ext cx="75438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500" b="1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gray">
          <a:xfrm>
            <a:off x="1447800" y="3352800"/>
            <a:ext cx="7205662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600" dirty="0" smtClean="0"/>
              <a:t>розвивати науковий журнал «Інклюзія і суспільство», завершити роботу </a:t>
            </a:r>
          </a:p>
          <a:p>
            <a:pPr algn="ctr"/>
            <a:r>
              <a:rPr lang="uk-UA" sz="1600" dirty="0" smtClean="0"/>
              <a:t>над перетворенням видання на фахове видання, </a:t>
            </a:r>
          </a:p>
          <a:p>
            <a:pPr algn="ctr"/>
            <a:r>
              <a:rPr lang="uk-UA" sz="1600" dirty="0" smtClean="0"/>
              <a:t>а також збільшити кількість видань Інституту інклюзивного напрямку</a:t>
            </a:r>
            <a:endParaRPr lang="en-US" sz="1500" b="1" dirty="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143000" y="2514600"/>
            <a:ext cx="73914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600" dirty="0" smtClean="0"/>
              <a:t>запровадити вдосконалену методологію оцінки якості наукових досліджень та </a:t>
            </a:r>
          </a:p>
          <a:p>
            <a:pPr algn="ctr"/>
            <a:r>
              <a:rPr lang="uk-UA" sz="1600" dirty="0" smtClean="0"/>
              <a:t>формувати відповідний національний перелік авторитетних фахових видань</a:t>
            </a:r>
            <a:endParaRPr lang="en-US" sz="1500" b="1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609600" y="1524000"/>
            <a:ext cx="8000999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600" dirty="0" smtClean="0"/>
              <a:t>створити в Інституті на базі кафедр інкубатори ідей, </a:t>
            </a:r>
            <a:r>
              <a:rPr lang="uk-UA" sz="1600" dirty="0" err="1" smtClean="0"/>
              <a:t>хаби</a:t>
            </a:r>
            <a:r>
              <a:rPr lang="uk-UA" sz="1600" dirty="0" smtClean="0"/>
              <a:t> та </a:t>
            </a:r>
            <a:r>
              <a:rPr lang="uk-UA" sz="1600" dirty="0" err="1" smtClean="0"/>
              <a:t>онлайн-платформи</a:t>
            </a:r>
            <a:r>
              <a:rPr lang="uk-UA" sz="1600" dirty="0" smtClean="0"/>
              <a:t> </a:t>
            </a:r>
          </a:p>
          <a:p>
            <a:pPr algn="ctr"/>
            <a:r>
              <a:rPr lang="uk-UA" sz="1600" dirty="0" smtClean="0"/>
              <a:t>для здобувачів освіти з метою участі у </a:t>
            </a:r>
            <a:r>
              <a:rPr lang="uk-UA" sz="1600" dirty="0" err="1" smtClean="0"/>
              <a:t>стартапах</a:t>
            </a:r>
            <a:r>
              <a:rPr lang="uk-UA" sz="1600" dirty="0" smtClean="0"/>
              <a:t>, конкурсах грантових проєктів, </a:t>
            </a:r>
          </a:p>
          <a:p>
            <a:pPr algn="ctr"/>
            <a:r>
              <a:rPr lang="uk-UA" sz="1600" dirty="0" smtClean="0"/>
              <a:t>виставок та ін.</a:t>
            </a:r>
            <a:endParaRPr lang="en-US" sz="15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3200400"/>
            <a:ext cx="1241997" cy="1219200"/>
          </a:xfrm>
          <a:prstGeom prst="flowChartConnector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71600" y="4343400"/>
            <a:ext cx="7239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створити в Інституті </a:t>
            </a:r>
            <a:r>
              <a:rPr lang="uk-UA" sz="1400" dirty="0" err="1" smtClean="0"/>
              <a:t>освітньо-наукові</a:t>
            </a:r>
            <a:r>
              <a:rPr lang="uk-UA" sz="1400" dirty="0" smtClean="0"/>
              <a:t> лабораторії, центри досліджень проблем економіки, обліку і оподаткування, фінансів та банківської справи, соціальної роботи, психології (в тому числі практичної психології), економічної кібернетики, комп’ютерних наук та ін.</a:t>
            </a:r>
            <a:endParaRPr lang="uk-UA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5181600"/>
            <a:ext cx="7924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500" dirty="0" smtClean="0"/>
              <a:t>формувати привабливу мотиваційну базу для талановитої студентської молоді стосовно вступу до магістратури та аспірантури ; розпочати роботу щодо створення аспірантури в Інституті</a:t>
            </a:r>
            <a:endParaRPr lang="uk-UA" sz="15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228600" y="5867400"/>
            <a:ext cx="85344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5867400"/>
            <a:ext cx="83058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500" dirty="0" smtClean="0"/>
              <a:t>створити умови для проведення досліджень, професійно-наукових експериментів, імплементації власних науково-технічних розробок; відслідковувати впровадження новітніх інформаційно-комунікативних ресурсів, інноваційних технологій та методик </a:t>
            </a:r>
            <a:endParaRPr lang="uk-UA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Корпоративна культура</a:t>
            </a:r>
            <a:endParaRPr lang="uk-UA" dirty="0">
              <a:solidFill>
                <a:srgbClr val="7030A0"/>
              </a:solidFill>
            </a:endParaRPr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228600" y="1752598"/>
            <a:ext cx="8763001" cy="1477330"/>
            <a:chOff x="1248" y="1344"/>
            <a:chExt cx="5307" cy="702"/>
          </a:xfrm>
        </p:grpSpPr>
        <p:grpSp>
          <p:nvGrpSpPr>
            <p:cNvPr id="16" name="Group 2"/>
            <p:cNvGrpSpPr>
              <a:grpSpLocks/>
            </p:cNvGrpSpPr>
            <p:nvPr/>
          </p:nvGrpSpPr>
          <p:grpSpPr bwMode="auto">
            <a:xfrm>
              <a:off x="1248" y="1344"/>
              <a:ext cx="476" cy="362"/>
              <a:chOff x="1110" y="2656"/>
              <a:chExt cx="1536" cy="1167"/>
            </a:xfrm>
          </p:grpSpPr>
          <p:sp>
            <p:nvSpPr>
              <p:cNvPr id="21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167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971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1709" y="2032"/>
              <a:ext cx="4825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1749" y="1344"/>
              <a:ext cx="4806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1500" dirty="0" smtClean="0"/>
                <a:t>розвивати традиції Інституту, спрямованих на </a:t>
              </a:r>
              <a:r>
                <a:rPr lang="uk-UA" sz="1500" i="1" dirty="0" smtClean="0"/>
                <a:t>громадянську та європейську </a:t>
              </a:r>
              <a:r>
                <a:rPr lang="uk-UA" sz="1500" i="1" dirty="0" err="1" smtClean="0"/>
                <a:t>самоідентифікацію</a:t>
              </a:r>
              <a:r>
                <a:rPr lang="uk-UA" sz="1500" dirty="0" smtClean="0"/>
                <a:t>, </a:t>
              </a:r>
              <a:r>
                <a:rPr lang="uk-UA" sz="1500" i="1" dirty="0" smtClean="0"/>
                <a:t>патріотизм, доброчинність і </a:t>
              </a:r>
              <a:r>
                <a:rPr lang="uk-UA" sz="1500" i="1" dirty="0" err="1" smtClean="0"/>
                <a:t>волонтерство</a:t>
              </a:r>
              <a:r>
                <a:rPr lang="uk-UA" sz="1500" i="1" dirty="0" smtClean="0"/>
                <a:t> </a:t>
              </a:r>
              <a:r>
                <a:rPr lang="uk-UA" sz="1500" dirty="0" smtClean="0"/>
                <a:t>учасників освітнього процесу, поваги й турботи за кожного члена студентського та викладацького колективів, а також  відчувати </a:t>
              </a:r>
              <a:r>
                <a:rPr lang="uk-UA" sz="1500" i="1" dirty="0" smtClean="0"/>
                <a:t>відповідальність щодо соціально-гуманітарної та соціально-психологічної допомоги внутрішньо переміщеним особам, військовослужбовцям і захисникам України, волонтерам </a:t>
              </a:r>
              <a:r>
                <a:rPr lang="uk-UA" sz="1500" dirty="0" smtClean="0"/>
                <a:t>та ін.</a:t>
              </a:r>
              <a:endParaRPr lang="en-US" sz="15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35"/>
          <p:cNvGrpSpPr>
            <a:grpSpLocks/>
          </p:cNvGrpSpPr>
          <p:nvPr/>
        </p:nvGrpSpPr>
        <p:grpSpPr bwMode="auto">
          <a:xfrm>
            <a:off x="914400" y="3505200"/>
            <a:ext cx="7239000" cy="1154114"/>
            <a:chOff x="1248" y="1920"/>
            <a:chExt cx="4560" cy="727"/>
          </a:xfrm>
        </p:grpSpPr>
        <p:grpSp>
          <p:nvGrpSpPr>
            <p:cNvPr id="24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28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1920" y="2640"/>
              <a:ext cx="3888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1872" y="1968"/>
              <a:ext cx="393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uk-UA" sz="1600" dirty="0" smtClean="0"/>
                <a:t>популяризувати діяльність Інституту, а також продовжити формувати позитивний імідж Інституту на регіональному, національному та міжнародному рівні у контексті реалізації суспільно значущих проєктів співпраці та комунікації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457200" y="4876801"/>
            <a:ext cx="7708900" cy="914401"/>
            <a:chOff x="1248" y="2480"/>
            <a:chExt cx="4856" cy="576"/>
          </a:xfrm>
        </p:grpSpPr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1632" y="3056"/>
              <a:ext cx="4416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2256" y="2530"/>
              <a:ext cx="384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uk-UA" sz="1600" dirty="0" smtClean="0"/>
                <a:t>продовжити системні дослідження і впровадження кращих практик</a:t>
              </a:r>
            </a:p>
            <a:p>
              <a:pPr algn="ctr"/>
              <a:r>
                <a:rPr lang="uk-UA" sz="1600" dirty="0" smtClean="0"/>
                <a:t> інклюзивної освіти та інклюзивного суспільства з </a:t>
              </a:r>
            </a:p>
            <a:p>
              <a:pPr algn="ctr"/>
              <a:r>
                <a:rPr lang="uk-UA" sz="1600" dirty="0" smtClean="0"/>
                <a:t>врахуванням Європейського контексту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35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37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 Box 28"/>
            <p:cNvSpPr txBox="1">
              <a:spLocks noChangeArrowheads="1"/>
            </p:cNvSpPr>
            <p:nvPr/>
          </p:nvSpPr>
          <p:spPr bwMode="gray">
            <a:xfrm>
              <a:off x="1372" y="25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4323"/>
          <p:cNvSpPr>
            <a:spLocks/>
          </p:cNvSpPr>
          <p:nvPr/>
        </p:nvSpPr>
        <p:spPr bwMode="auto">
          <a:xfrm>
            <a:off x="3048000" y="3276600"/>
            <a:ext cx="917487" cy="991209"/>
          </a:xfrm>
          <a:custGeom>
            <a:avLst/>
            <a:gdLst>
              <a:gd name="T0" fmla="*/ 396 w 696"/>
              <a:gd name="T1" fmla="*/ 0 h 751"/>
              <a:gd name="T2" fmla="*/ 394 w 696"/>
              <a:gd name="T3" fmla="*/ 0 h 751"/>
              <a:gd name="T4" fmla="*/ 0 w 696"/>
              <a:gd name="T5" fmla="*/ 202 h 751"/>
              <a:gd name="T6" fmla="*/ 1 w 696"/>
              <a:gd name="T7" fmla="*/ 202 h 751"/>
              <a:gd name="T8" fmla="*/ 301 w 696"/>
              <a:gd name="T9" fmla="*/ 751 h 751"/>
              <a:gd name="T10" fmla="*/ 696 w 696"/>
              <a:gd name="T11" fmla="*/ 549 h 751"/>
              <a:gd name="T12" fmla="*/ 396 w 696"/>
              <a:gd name="T13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6" h="751">
                <a:moveTo>
                  <a:pt x="396" y="0"/>
                </a:moveTo>
                <a:lnTo>
                  <a:pt x="394" y="0"/>
                </a:lnTo>
                <a:lnTo>
                  <a:pt x="0" y="202"/>
                </a:lnTo>
                <a:lnTo>
                  <a:pt x="1" y="202"/>
                </a:lnTo>
                <a:lnTo>
                  <a:pt x="301" y="751"/>
                </a:lnTo>
                <a:lnTo>
                  <a:pt x="696" y="549"/>
                </a:lnTo>
                <a:lnTo>
                  <a:pt x="396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Розвиток персоналу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4416"/>
          <p:cNvGrpSpPr>
            <a:grpSpLocks/>
          </p:cNvGrpSpPr>
          <p:nvPr/>
        </p:nvGrpSpPr>
        <p:grpSpPr bwMode="auto">
          <a:xfrm>
            <a:off x="130175" y="1371839"/>
            <a:ext cx="9013503" cy="4616555"/>
            <a:chOff x="116" y="780"/>
            <a:chExt cx="5865" cy="2793"/>
          </a:xfrm>
        </p:grpSpPr>
        <p:sp>
          <p:nvSpPr>
            <p:cNvPr id="65" name="Line 4412"/>
            <p:cNvSpPr>
              <a:spLocks noChangeShapeType="1"/>
            </p:cNvSpPr>
            <p:nvPr/>
          </p:nvSpPr>
          <p:spPr bwMode="auto">
            <a:xfrm>
              <a:off x="2560" y="2661"/>
              <a:ext cx="2571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" name="Line 4338"/>
            <p:cNvSpPr>
              <a:spLocks noChangeShapeType="1"/>
            </p:cNvSpPr>
            <p:nvPr/>
          </p:nvSpPr>
          <p:spPr bwMode="auto">
            <a:xfrm flipH="1">
              <a:off x="741" y="2175"/>
              <a:ext cx="368" cy="662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" name="Line 4337"/>
            <p:cNvSpPr>
              <a:spLocks noChangeShapeType="1"/>
            </p:cNvSpPr>
            <p:nvPr/>
          </p:nvSpPr>
          <p:spPr bwMode="auto">
            <a:xfrm>
              <a:off x="2489" y="2247"/>
              <a:ext cx="370" cy="668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" name="Freeform 4314"/>
            <p:cNvSpPr>
              <a:spLocks/>
            </p:cNvSpPr>
            <p:nvPr/>
          </p:nvSpPr>
          <p:spPr bwMode="auto">
            <a:xfrm>
              <a:off x="1741" y="89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4315"/>
            <p:cNvSpPr>
              <a:spLocks noChangeArrowheads="1"/>
            </p:cNvSpPr>
            <p:nvPr/>
          </p:nvSpPr>
          <p:spPr bwMode="auto">
            <a:xfrm>
              <a:off x="1442" y="1099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4316"/>
            <p:cNvSpPr>
              <a:spLocks noChangeArrowheads="1"/>
            </p:cNvSpPr>
            <p:nvPr/>
          </p:nvSpPr>
          <p:spPr bwMode="auto">
            <a:xfrm>
              <a:off x="1442" y="1099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317"/>
            <p:cNvSpPr>
              <a:spLocks/>
            </p:cNvSpPr>
            <p:nvPr/>
          </p:nvSpPr>
          <p:spPr bwMode="auto">
            <a:xfrm>
              <a:off x="1442" y="109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4320"/>
            <p:cNvSpPr>
              <a:spLocks/>
            </p:cNvSpPr>
            <p:nvPr/>
          </p:nvSpPr>
          <p:spPr bwMode="auto">
            <a:xfrm>
              <a:off x="116" y="2967"/>
              <a:ext cx="2649" cy="551"/>
            </a:xfrm>
            <a:custGeom>
              <a:avLst/>
              <a:gdLst>
                <a:gd name="T0" fmla="*/ 352 w 3085"/>
                <a:gd name="T1" fmla="*/ 0 h 642"/>
                <a:gd name="T2" fmla="*/ 0 w 3085"/>
                <a:gd name="T3" fmla="*/ 642 h 642"/>
                <a:gd name="T4" fmla="*/ 1544 w 3085"/>
                <a:gd name="T5" fmla="*/ 642 h 642"/>
                <a:gd name="T6" fmla="*/ 1544 w 3085"/>
                <a:gd name="T7" fmla="*/ 642 h 642"/>
                <a:gd name="T8" fmla="*/ 3085 w 3085"/>
                <a:gd name="T9" fmla="*/ 642 h 642"/>
                <a:gd name="T10" fmla="*/ 2734 w 3085"/>
                <a:gd name="T11" fmla="*/ 0 h 642"/>
                <a:gd name="T12" fmla="*/ 352 w 3085"/>
                <a:gd name="T1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5" h="642">
                  <a:moveTo>
                    <a:pt x="352" y="0"/>
                  </a:moveTo>
                  <a:lnTo>
                    <a:pt x="0" y="642"/>
                  </a:lnTo>
                  <a:lnTo>
                    <a:pt x="1544" y="642"/>
                  </a:lnTo>
                  <a:lnTo>
                    <a:pt x="1544" y="642"/>
                  </a:lnTo>
                  <a:lnTo>
                    <a:pt x="3085" y="642"/>
                  </a:lnTo>
                  <a:lnTo>
                    <a:pt x="2734" y="0"/>
                  </a:lnTo>
                  <a:lnTo>
                    <a:pt x="352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324"/>
            <p:cNvSpPr>
              <a:spLocks/>
            </p:cNvSpPr>
            <p:nvPr/>
          </p:nvSpPr>
          <p:spPr bwMode="auto">
            <a:xfrm>
              <a:off x="423" y="2793"/>
              <a:ext cx="2383" cy="174"/>
            </a:xfrm>
            <a:custGeom>
              <a:avLst/>
              <a:gdLst>
                <a:gd name="T0" fmla="*/ 394 w 2776"/>
                <a:gd name="T1" fmla="*/ 0 h 202"/>
                <a:gd name="T2" fmla="*/ 0 w 2776"/>
                <a:gd name="T3" fmla="*/ 202 h 202"/>
                <a:gd name="T4" fmla="*/ 2382 w 2776"/>
                <a:gd name="T5" fmla="*/ 202 h 202"/>
                <a:gd name="T6" fmla="*/ 2776 w 2776"/>
                <a:gd name="T7" fmla="*/ 0 h 202"/>
                <a:gd name="T8" fmla="*/ 394 w 2776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6" h="202">
                  <a:moveTo>
                    <a:pt x="394" y="0"/>
                  </a:moveTo>
                  <a:lnTo>
                    <a:pt x="0" y="202"/>
                  </a:lnTo>
                  <a:lnTo>
                    <a:pt x="2382" y="202"/>
                  </a:lnTo>
                  <a:lnTo>
                    <a:pt x="2776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DC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325"/>
            <p:cNvSpPr>
              <a:spLocks/>
            </p:cNvSpPr>
            <p:nvPr/>
          </p:nvSpPr>
          <p:spPr bwMode="auto">
            <a:xfrm>
              <a:off x="2463" y="2793"/>
              <a:ext cx="641" cy="725"/>
            </a:xfrm>
            <a:custGeom>
              <a:avLst/>
              <a:gdLst>
                <a:gd name="T0" fmla="*/ 394 w 746"/>
                <a:gd name="T1" fmla="*/ 0 h 844"/>
                <a:gd name="T2" fmla="*/ 394 w 746"/>
                <a:gd name="T3" fmla="*/ 0 h 844"/>
                <a:gd name="T4" fmla="*/ 0 w 746"/>
                <a:gd name="T5" fmla="*/ 202 h 844"/>
                <a:gd name="T6" fmla="*/ 0 w 746"/>
                <a:gd name="T7" fmla="*/ 202 h 844"/>
                <a:gd name="T8" fmla="*/ 351 w 746"/>
                <a:gd name="T9" fmla="*/ 844 h 844"/>
                <a:gd name="T10" fmla="*/ 746 w 746"/>
                <a:gd name="T11" fmla="*/ 641 h 844"/>
                <a:gd name="T12" fmla="*/ 394 w 746"/>
                <a:gd name="T13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844">
                  <a:moveTo>
                    <a:pt x="394" y="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351" y="844"/>
                  </a:lnTo>
                  <a:lnTo>
                    <a:pt x="746" y="64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335"/>
            <p:cNvSpPr>
              <a:spLocks noChangeShapeType="1"/>
            </p:cNvSpPr>
            <p:nvPr/>
          </p:nvSpPr>
          <p:spPr bwMode="auto">
            <a:xfrm flipH="1">
              <a:off x="426" y="2387"/>
              <a:ext cx="325" cy="589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" name="Line 4336"/>
            <p:cNvSpPr>
              <a:spLocks noChangeShapeType="1"/>
            </p:cNvSpPr>
            <p:nvPr/>
          </p:nvSpPr>
          <p:spPr bwMode="auto">
            <a:xfrm>
              <a:off x="2157" y="2387"/>
              <a:ext cx="318" cy="589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" name="Freeform 4322"/>
            <p:cNvSpPr>
              <a:spLocks/>
            </p:cNvSpPr>
            <p:nvPr/>
          </p:nvSpPr>
          <p:spPr bwMode="auto">
            <a:xfrm>
              <a:off x="879" y="1950"/>
              <a:ext cx="1460" cy="174"/>
            </a:xfrm>
            <a:custGeom>
              <a:avLst/>
              <a:gdLst>
                <a:gd name="T0" fmla="*/ 395 w 1700"/>
                <a:gd name="T1" fmla="*/ 0 h 202"/>
                <a:gd name="T2" fmla="*/ 0 w 1700"/>
                <a:gd name="T3" fmla="*/ 202 h 202"/>
                <a:gd name="T4" fmla="*/ 1306 w 1700"/>
                <a:gd name="T5" fmla="*/ 202 h 202"/>
                <a:gd name="T6" fmla="*/ 1700 w 1700"/>
                <a:gd name="T7" fmla="*/ 0 h 202"/>
                <a:gd name="T8" fmla="*/ 395 w 1700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0" h="202">
                  <a:moveTo>
                    <a:pt x="395" y="0"/>
                  </a:moveTo>
                  <a:lnTo>
                    <a:pt x="0" y="202"/>
                  </a:lnTo>
                  <a:lnTo>
                    <a:pt x="1306" y="202"/>
                  </a:lnTo>
                  <a:lnTo>
                    <a:pt x="1700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7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3399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323"/>
            <p:cNvSpPr>
              <a:spLocks/>
            </p:cNvSpPr>
            <p:nvPr/>
          </p:nvSpPr>
          <p:spPr bwMode="auto">
            <a:xfrm>
              <a:off x="2114" y="2163"/>
              <a:ext cx="597" cy="645"/>
            </a:xfrm>
            <a:custGeom>
              <a:avLst/>
              <a:gdLst>
                <a:gd name="T0" fmla="*/ 396 w 696"/>
                <a:gd name="T1" fmla="*/ 0 h 751"/>
                <a:gd name="T2" fmla="*/ 394 w 696"/>
                <a:gd name="T3" fmla="*/ 0 h 751"/>
                <a:gd name="T4" fmla="*/ 0 w 696"/>
                <a:gd name="T5" fmla="*/ 202 h 751"/>
                <a:gd name="T6" fmla="*/ 1 w 696"/>
                <a:gd name="T7" fmla="*/ 202 h 751"/>
                <a:gd name="T8" fmla="*/ 301 w 696"/>
                <a:gd name="T9" fmla="*/ 751 h 751"/>
                <a:gd name="T10" fmla="*/ 696 w 696"/>
                <a:gd name="T11" fmla="*/ 549 h 751"/>
                <a:gd name="T12" fmla="*/ 396 w 696"/>
                <a:gd name="T13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" h="751">
                  <a:moveTo>
                    <a:pt x="396" y="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1" y="202"/>
                  </a:lnTo>
                  <a:lnTo>
                    <a:pt x="301" y="751"/>
                  </a:lnTo>
                  <a:lnTo>
                    <a:pt x="696" y="549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4333"/>
            <p:cNvGrpSpPr>
              <a:grpSpLocks/>
            </p:cNvGrpSpPr>
            <p:nvPr/>
          </p:nvGrpSpPr>
          <p:grpSpPr bwMode="auto">
            <a:xfrm>
              <a:off x="887" y="1545"/>
              <a:ext cx="1434" cy="574"/>
              <a:chOff x="1020" y="1545"/>
              <a:chExt cx="1434" cy="574"/>
            </a:xfrm>
          </p:grpSpPr>
          <p:sp>
            <p:nvSpPr>
              <p:cNvPr id="58" name="Line 4327"/>
              <p:cNvSpPr>
                <a:spLocks noChangeShapeType="1"/>
              </p:cNvSpPr>
              <p:nvPr/>
            </p:nvSpPr>
            <p:spPr bwMode="auto">
              <a:xfrm flipH="1">
                <a:off x="1020" y="1706"/>
                <a:ext cx="227" cy="40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9" name="Line 4328"/>
              <p:cNvSpPr>
                <a:spLocks noChangeShapeType="1"/>
              </p:cNvSpPr>
              <p:nvPr/>
            </p:nvSpPr>
            <p:spPr bwMode="auto">
              <a:xfrm>
                <a:off x="1927" y="1706"/>
                <a:ext cx="209" cy="413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0" name="Line 4330"/>
              <p:cNvSpPr>
                <a:spLocks noChangeShapeType="1"/>
              </p:cNvSpPr>
              <p:nvPr/>
            </p:nvSpPr>
            <p:spPr bwMode="auto">
              <a:xfrm>
                <a:off x="2245" y="1545"/>
                <a:ext cx="209" cy="413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1" name="Line 4332"/>
              <p:cNvSpPr>
                <a:spLocks noChangeShapeType="1"/>
              </p:cNvSpPr>
              <p:nvPr/>
            </p:nvSpPr>
            <p:spPr bwMode="auto">
              <a:xfrm flipH="1">
                <a:off x="1344" y="1558"/>
                <a:ext cx="227" cy="40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21" name="Freeform 4318"/>
            <p:cNvSpPr>
              <a:spLocks/>
            </p:cNvSpPr>
            <p:nvPr/>
          </p:nvSpPr>
          <p:spPr bwMode="auto">
            <a:xfrm>
              <a:off x="1442" y="926"/>
              <a:ext cx="695" cy="826"/>
            </a:xfrm>
            <a:custGeom>
              <a:avLst/>
              <a:gdLst>
                <a:gd name="T0" fmla="*/ 810 w 810"/>
                <a:gd name="T1" fmla="*/ 760 h 962"/>
                <a:gd name="T2" fmla="*/ 394 w 810"/>
                <a:gd name="T3" fmla="*/ 0 h 962"/>
                <a:gd name="T4" fmla="*/ 0 w 810"/>
                <a:gd name="T5" fmla="*/ 202 h 962"/>
                <a:gd name="T6" fmla="*/ 417 w 810"/>
                <a:gd name="T7" fmla="*/ 962 h 962"/>
                <a:gd name="T8" fmla="*/ 810 w 810"/>
                <a:gd name="T9" fmla="*/ 76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962">
                  <a:moveTo>
                    <a:pt x="810" y="76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417" y="962"/>
                  </a:lnTo>
                  <a:lnTo>
                    <a:pt x="810" y="76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3366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321"/>
            <p:cNvSpPr>
              <a:spLocks/>
            </p:cNvSpPr>
            <p:nvPr/>
          </p:nvSpPr>
          <p:spPr bwMode="auto">
            <a:xfrm>
              <a:off x="1083" y="1099"/>
              <a:ext cx="717" cy="653"/>
            </a:xfrm>
            <a:custGeom>
              <a:avLst/>
              <a:gdLst>
                <a:gd name="T0" fmla="*/ 418 w 835"/>
                <a:gd name="T1" fmla="*/ 0 h 760"/>
                <a:gd name="T2" fmla="*/ 0 w 835"/>
                <a:gd name="T3" fmla="*/ 760 h 760"/>
                <a:gd name="T4" fmla="*/ 835 w 835"/>
                <a:gd name="T5" fmla="*/ 760 h 760"/>
                <a:gd name="T6" fmla="*/ 418 w 835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5" h="760">
                  <a:moveTo>
                    <a:pt x="418" y="0"/>
                  </a:moveTo>
                  <a:lnTo>
                    <a:pt x="0" y="760"/>
                  </a:lnTo>
                  <a:lnTo>
                    <a:pt x="835" y="760"/>
                  </a:lnTo>
                  <a:lnTo>
                    <a:pt x="4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4342"/>
            <p:cNvSpPr>
              <a:spLocks noChangeArrowheads="1"/>
            </p:cNvSpPr>
            <p:nvPr/>
          </p:nvSpPr>
          <p:spPr bwMode="auto">
            <a:xfrm>
              <a:off x="378" y="3033"/>
              <a:ext cx="2182" cy="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 algn="ctr">
                <a:tabLst>
                  <a:tab pos="482600" algn="l"/>
                </a:tabLst>
              </a:pPr>
              <a:r>
                <a:rPr lang="uk-UA" sz="1400" b="1" dirty="0" smtClean="0">
                  <a:solidFill>
                    <a:schemeClr val="bg1"/>
                  </a:solidFill>
                </a:rPr>
                <a:t>Удосконалення навичок в інклюзивному освітньому середовищі з здобувачами освіти з інвалідністю</a:t>
              </a:r>
              <a:endParaRPr lang="en-US" altLang="ko-KR" sz="1400" b="1" dirty="0">
                <a:solidFill>
                  <a:schemeClr val="bg1"/>
                </a:solidFill>
                <a:latin typeface="돋움" pitchFamily="50" charset="-127"/>
              </a:endParaRPr>
            </a:p>
          </p:txBody>
        </p:sp>
        <p:sp>
          <p:nvSpPr>
            <p:cNvPr id="24" name="Rectangle 4343"/>
            <p:cNvSpPr>
              <a:spLocks noChangeArrowheads="1"/>
            </p:cNvSpPr>
            <p:nvPr/>
          </p:nvSpPr>
          <p:spPr bwMode="auto">
            <a:xfrm>
              <a:off x="1221" y="1347"/>
              <a:ext cx="843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 algn="ctr">
                <a:tabLst>
                  <a:tab pos="482600" algn="l"/>
                </a:tabLst>
              </a:pPr>
              <a:r>
                <a:rPr lang="uk-UA" altLang="ko-KR" sz="1200" b="1" dirty="0" smtClean="0">
                  <a:solidFill>
                    <a:schemeClr val="bg1"/>
                  </a:solidFill>
                  <a:latin typeface="돋움" pitchFamily="50" charset="-127"/>
                </a:rPr>
                <a:t>Індивідуальна </a:t>
              </a:r>
            </a:p>
            <a:p>
              <a:pPr algn="ctr">
                <a:tabLst>
                  <a:tab pos="482600" algn="l"/>
                </a:tabLst>
              </a:pPr>
              <a:r>
                <a:rPr lang="uk-UA" altLang="ko-KR" sz="1200" b="1" dirty="0" smtClean="0">
                  <a:solidFill>
                    <a:schemeClr val="bg1"/>
                  </a:solidFill>
                  <a:latin typeface="돋움" pitchFamily="50" charset="-127"/>
                </a:rPr>
                <a:t>траєкторія</a:t>
              </a:r>
              <a:endParaRPr lang="en-US" altLang="ko-KR" sz="1200" b="1" dirty="0">
                <a:solidFill>
                  <a:schemeClr val="bg1"/>
                </a:solidFill>
                <a:latin typeface="돋움" pitchFamily="50" charset="-127"/>
              </a:endParaRPr>
            </a:p>
          </p:txBody>
        </p:sp>
        <p:sp>
          <p:nvSpPr>
            <p:cNvPr id="29" name="Line 4356"/>
            <p:cNvSpPr>
              <a:spLocks noChangeShapeType="1"/>
            </p:cNvSpPr>
            <p:nvPr/>
          </p:nvSpPr>
          <p:spPr bwMode="auto">
            <a:xfrm>
              <a:off x="2808" y="3546"/>
              <a:ext cx="2628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30" name="Group 4395"/>
            <p:cNvGrpSpPr>
              <a:grpSpLocks/>
            </p:cNvGrpSpPr>
            <p:nvPr/>
          </p:nvGrpSpPr>
          <p:grpSpPr bwMode="auto">
            <a:xfrm>
              <a:off x="2163" y="780"/>
              <a:ext cx="3719" cy="884"/>
              <a:chOff x="2614" y="554"/>
              <a:chExt cx="3719" cy="884"/>
            </a:xfrm>
          </p:grpSpPr>
          <p:sp>
            <p:nvSpPr>
              <p:cNvPr id="52" name="Rectangle 4381"/>
              <p:cNvSpPr>
                <a:spLocks noChangeArrowheads="1"/>
              </p:cNvSpPr>
              <p:nvPr/>
            </p:nvSpPr>
            <p:spPr bwMode="auto">
              <a:xfrm>
                <a:off x="2614" y="897"/>
                <a:ext cx="3719" cy="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latinLnBrk="1">
                  <a:tabLst>
                    <a:tab pos="482600" algn="l"/>
                  </a:tabLst>
                </a:pPr>
                <a:r>
                  <a:rPr lang="uk-UA" sz="1200" dirty="0" smtClean="0"/>
                  <a:t>створити сприятливі умови для реалізації індивідуальної траєкторії професійного</a:t>
                </a:r>
              </a:p>
              <a:p>
                <a:pPr algn="ctr" latinLnBrk="1">
                  <a:tabLst>
                    <a:tab pos="482600" algn="l"/>
                  </a:tabLst>
                </a:pPr>
                <a:r>
                  <a:rPr lang="uk-UA" sz="1200" dirty="0" smtClean="0"/>
                  <a:t>розвитку співробітників з метою розвитку професійних, </a:t>
                </a:r>
              </a:p>
              <a:p>
                <a:pPr algn="ctr" latinLnBrk="1">
                  <a:tabLst>
                    <a:tab pos="482600" algn="l"/>
                  </a:tabLst>
                </a:pPr>
                <a:r>
                  <a:rPr lang="uk-UA" sz="1200" dirty="0" smtClean="0"/>
                  <a:t>інформаційно-комунікативних, </a:t>
                </a:r>
                <a:r>
                  <a:rPr lang="uk-UA" sz="1200" dirty="0" err="1" smtClean="0"/>
                  <a:t>проєктних</a:t>
                </a:r>
                <a:r>
                  <a:rPr lang="uk-UA" sz="1200" dirty="0" smtClean="0"/>
                  <a:t> та організаційних компетенцій</a:t>
                </a:r>
              </a:p>
              <a:p>
                <a:pPr algn="ctr" latinLnBrk="1">
                  <a:tabLst>
                    <a:tab pos="482600" algn="l"/>
                  </a:tabLst>
                </a:pPr>
                <a:r>
                  <a:rPr lang="uk-UA" sz="1200" dirty="0" smtClean="0"/>
                  <a:t> нового рівня якості</a:t>
                </a:r>
                <a:endParaRPr lang="en-US" altLang="ko-KR" sz="1200" b="0" dirty="0">
                  <a:solidFill>
                    <a:schemeClr val="bg2"/>
                  </a:solidFill>
                  <a:latin typeface="돋움" pitchFamily="50" charset="-127"/>
                  <a:cs typeface="Arial" charset="0"/>
                </a:endParaRPr>
              </a:p>
            </p:txBody>
          </p:sp>
          <p:sp>
            <p:nvSpPr>
              <p:cNvPr id="57" name="Rectangle 4384"/>
              <p:cNvSpPr>
                <a:spLocks noChangeArrowheads="1"/>
              </p:cNvSpPr>
              <p:nvPr/>
            </p:nvSpPr>
            <p:spPr bwMode="auto">
              <a:xfrm>
                <a:off x="3854" y="798"/>
                <a:ext cx="1387" cy="45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4" name="Text Box 4386"/>
              <p:cNvSpPr txBox="1">
                <a:spLocks noChangeArrowheads="1"/>
              </p:cNvSpPr>
              <p:nvPr/>
            </p:nvSpPr>
            <p:spPr bwMode="auto">
              <a:xfrm>
                <a:off x="3656" y="554"/>
                <a:ext cx="1781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uk-UA" b="1" dirty="0" smtClean="0"/>
                  <a:t>Індивідуальна траєкторія</a:t>
                </a:r>
                <a:endParaRPr lang="en-US" altLang="ko-KR" sz="1800" b="1" dirty="0">
                  <a:latin typeface="돋움" pitchFamily="50" charset="-127"/>
                </a:endParaRPr>
              </a:p>
            </p:txBody>
          </p:sp>
        </p:grpSp>
        <p:grpSp>
          <p:nvGrpSpPr>
            <p:cNvPr id="31" name="Group 4396"/>
            <p:cNvGrpSpPr>
              <a:grpSpLocks/>
            </p:cNvGrpSpPr>
            <p:nvPr/>
          </p:nvGrpSpPr>
          <p:grpSpPr bwMode="auto">
            <a:xfrm>
              <a:off x="2560" y="1794"/>
              <a:ext cx="3174" cy="826"/>
              <a:chOff x="2920" y="1794"/>
              <a:chExt cx="3174" cy="826"/>
            </a:xfrm>
          </p:grpSpPr>
          <p:sp>
            <p:nvSpPr>
              <p:cNvPr id="47" name="Rectangle 4383"/>
              <p:cNvSpPr>
                <a:spLocks noChangeArrowheads="1"/>
              </p:cNvSpPr>
              <p:nvPr/>
            </p:nvSpPr>
            <p:spPr bwMode="auto">
              <a:xfrm>
                <a:off x="2970" y="2229"/>
                <a:ext cx="3124" cy="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latinLnBrk="1"/>
                <a:r>
                  <a:rPr lang="uk-UA" sz="1200" dirty="0" smtClean="0"/>
                  <a:t>мотивувати викладачів Інституту до участі у міжнародних проєктах, </a:t>
                </a:r>
                <a:endParaRPr lang="uk-UA" sz="1200" dirty="0" smtClean="0"/>
              </a:p>
              <a:p>
                <a:pPr algn="ctr" latinLnBrk="1"/>
                <a:r>
                  <a:rPr lang="uk-UA" sz="1200" dirty="0" smtClean="0"/>
                  <a:t>грантових </a:t>
                </a:r>
                <a:r>
                  <a:rPr lang="uk-UA" sz="1200" dirty="0" smtClean="0"/>
                  <a:t>програмах, здійсненні спільних досліджень з колегами </a:t>
                </a:r>
                <a:endParaRPr lang="uk-UA" sz="1200" dirty="0" smtClean="0"/>
              </a:p>
              <a:p>
                <a:pPr algn="ctr" latinLnBrk="1"/>
                <a:r>
                  <a:rPr lang="uk-UA" sz="1200" dirty="0" smtClean="0"/>
                  <a:t>українських </a:t>
                </a:r>
                <a:r>
                  <a:rPr lang="uk-UA" sz="1200" dirty="0" smtClean="0"/>
                  <a:t>та міжнародних ЗВО, організацій, підприємств</a:t>
                </a:r>
                <a:endParaRPr lang="en-US" altLang="ko-KR" sz="1200" b="0" dirty="0">
                  <a:solidFill>
                    <a:schemeClr val="bg2"/>
                  </a:solidFill>
                  <a:latin typeface="돋움" pitchFamily="50" charset="-127"/>
                  <a:cs typeface="Arial" charset="0"/>
                </a:endParaRPr>
              </a:p>
            </p:txBody>
          </p:sp>
          <p:sp>
            <p:nvSpPr>
              <p:cNvPr id="51" name="Rectangle 4391"/>
              <p:cNvSpPr>
                <a:spLocks noChangeArrowheads="1"/>
              </p:cNvSpPr>
              <p:nvPr/>
            </p:nvSpPr>
            <p:spPr bwMode="auto">
              <a:xfrm>
                <a:off x="3664" y="2165"/>
                <a:ext cx="1884" cy="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9" name="Text Box 4392"/>
              <p:cNvSpPr txBox="1">
                <a:spLocks noChangeArrowheads="1"/>
              </p:cNvSpPr>
              <p:nvPr/>
            </p:nvSpPr>
            <p:spPr bwMode="auto">
              <a:xfrm>
                <a:off x="2920" y="1794"/>
                <a:ext cx="3174" cy="3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>
                  <a:tabLst>
                    <a:tab pos="482600" algn="l"/>
                  </a:tabLst>
                </a:pPr>
                <a:r>
                  <a:rPr lang="uk-UA" b="1" dirty="0" smtClean="0"/>
                  <a:t>Мотивація до участі у міжнародних проєктах, грантових програмах</a:t>
                </a:r>
                <a:endParaRPr lang="en-US" altLang="ko-KR" b="1" dirty="0">
                  <a:latin typeface="돋움" pitchFamily="50" charset="-127"/>
                </a:endParaRPr>
              </a:p>
            </p:txBody>
          </p:sp>
        </p:grpSp>
        <p:grpSp>
          <p:nvGrpSpPr>
            <p:cNvPr id="32" name="Group 4397"/>
            <p:cNvGrpSpPr>
              <a:grpSpLocks/>
            </p:cNvGrpSpPr>
            <p:nvPr/>
          </p:nvGrpSpPr>
          <p:grpSpPr bwMode="auto">
            <a:xfrm>
              <a:off x="2784" y="2716"/>
              <a:ext cx="3197" cy="857"/>
              <a:chOff x="2680" y="1784"/>
              <a:chExt cx="3197" cy="857"/>
            </a:xfrm>
          </p:grpSpPr>
          <p:sp>
            <p:nvSpPr>
              <p:cNvPr id="41" name="Rectangle 4399"/>
              <p:cNvSpPr>
                <a:spLocks noChangeArrowheads="1"/>
              </p:cNvSpPr>
              <p:nvPr/>
            </p:nvSpPr>
            <p:spPr bwMode="auto">
              <a:xfrm>
                <a:off x="3001" y="2138"/>
                <a:ext cx="2777" cy="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latinLnBrk="1"/>
                <a:r>
                  <a:rPr lang="uk-UA" sz="1200" dirty="0" smtClean="0"/>
                  <a:t>сприяти удосконаленню навичок відповідальної </a:t>
                </a:r>
                <a:r>
                  <a:rPr lang="uk-UA" sz="1200" dirty="0" smtClean="0"/>
                  <a:t>комунікації </a:t>
                </a:r>
              </a:p>
              <a:p>
                <a:pPr algn="ctr" latinLnBrk="1"/>
                <a:r>
                  <a:rPr lang="uk-UA" sz="1200" dirty="0" smtClean="0"/>
                  <a:t>науково-педагогічних </a:t>
                </a:r>
                <a:r>
                  <a:rPr lang="uk-UA" sz="1200" dirty="0" smtClean="0"/>
                  <a:t>працівників, взаємодії в форматі </a:t>
                </a:r>
              </a:p>
              <a:p>
                <a:pPr algn="ctr" latinLnBrk="1"/>
                <a:r>
                  <a:rPr lang="uk-UA" sz="1200" dirty="0" err="1" smtClean="0"/>
                  <a:t>офлайну</a:t>
                </a:r>
                <a:r>
                  <a:rPr lang="uk-UA" sz="1200" dirty="0" smtClean="0"/>
                  <a:t> та </a:t>
                </a:r>
                <a:r>
                  <a:rPr lang="uk-UA" sz="1200" dirty="0" err="1" smtClean="0"/>
                  <a:t>онлайну</a:t>
                </a:r>
                <a:r>
                  <a:rPr lang="uk-UA" sz="1200" dirty="0" smtClean="0"/>
                  <a:t> в інклюзивному освітньому </a:t>
                </a:r>
              </a:p>
              <a:p>
                <a:pPr algn="ctr" latinLnBrk="1"/>
                <a:r>
                  <a:rPr lang="uk-UA" sz="1200" dirty="0" smtClean="0"/>
                  <a:t>середовищі з здобувачами освіти з інвалідністю</a:t>
                </a:r>
                <a:endParaRPr lang="en-US" altLang="ko-KR" sz="1200" b="0" dirty="0">
                  <a:solidFill>
                    <a:schemeClr val="bg2"/>
                  </a:solidFill>
                  <a:latin typeface="돋움" pitchFamily="50" charset="-127"/>
                  <a:cs typeface="Arial" charset="0"/>
                </a:endParaRPr>
              </a:p>
            </p:txBody>
          </p:sp>
          <p:grpSp>
            <p:nvGrpSpPr>
              <p:cNvPr id="42" name="Group 4400"/>
              <p:cNvGrpSpPr>
                <a:grpSpLocks/>
              </p:cNvGrpSpPr>
              <p:nvPr/>
            </p:nvGrpSpPr>
            <p:grpSpPr bwMode="auto">
              <a:xfrm>
                <a:off x="3398" y="2107"/>
                <a:ext cx="2047" cy="45"/>
                <a:chOff x="3004" y="953"/>
                <a:chExt cx="2047" cy="45"/>
              </a:xfrm>
            </p:grpSpPr>
            <p:sp>
              <p:nvSpPr>
                <p:cNvPr id="44" name="Rectangle 4401"/>
                <p:cNvSpPr>
                  <a:spLocks noChangeArrowheads="1"/>
                </p:cNvSpPr>
                <p:nvPr/>
              </p:nvSpPr>
              <p:spPr bwMode="auto">
                <a:xfrm>
                  <a:off x="3599" y="953"/>
                  <a:ext cx="1452" cy="45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5" name="Rectangle 4402"/>
                <p:cNvSpPr>
                  <a:spLocks noChangeArrowheads="1"/>
                </p:cNvSpPr>
                <p:nvPr/>
              </p:nvSpPr>
              <p:spPr bwMode="auto">
                <a:xfrm>
                  <a:off x="3004" y="953"/>
                  <a:ext cx="1387" cy="45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Text Box 4403"/>
              <p:cNvSpPr txBox="1">
                <a:spLocks noChangeArrowheads="1"/>
              </p:cNvSpPr>
              <p:nvPr/>
            </p:nvSpPr>
            <p:spPr bwMode="auto">
              <a:xfrm>
                <a:off x="2680" y="1784"/>
                <a:ext cx="3197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tabLst>
                    <a:tab pos="482600" algn="l"/>
                  </a:tabLst>
                </a:pPr>
                <a:r>
                  <a:rPr lang="uk-UA" sz="1600" b="1" dirty="0" smtClean="0"/>
                  <a:t>Удосконалення навичок в інклюзивному освітньому </a:t>
                </a:r>
              </a:p>
              <a:p>
                <a:pPr algn="ctr">
                  <a:tabLst>
                    <a:tab pos="482600" algn="l"/>
                  </a:tabLst>
                </a:pPr>
                <a:r>
                  <a:rPr lang="uk-UA" sz="1600" b="1" dirty="0" smtClean="0"/>
                  <a:t>середовищі з здобувачами освіти з інвалідністю</a:t>
                </a:r>
                <a:endParaRPr lang="en-US" altLang="ko-KR" sz="1600" b="1" dirty="0">
                  <a:latin typeface="돋움" pitchFamily="50" charset="-127"/>
                </a:endParaRPr>
              </a:p>
            </p:txBody>
          </p:sp>
        </p:grpSp>
        <p:sp>
          <p:nvSpPr>
            <p:cNvPr id="17" name="Freeform 4319"/>
            <p:cNvSpPr>
              <a:spLocks/>
            </p:cNvSpPr>
            <p:nvPr/>
          </p:nvSpPr>
          <p:spPr bwMode="auto">
            <a:xfrm>
              <a:off x="527" y="2124"/>
              <a:ext cx="1835" cy="685"/>
            </a:xfrm>
            <a:custGeom>
              <a:avLst/>
              <a:gdLst>
                <a:gd name="T0" fmla="*/ 1607 w 1907"/>
                <a:gd name="T1" fmla="*/ 0 h 549"/>
                <a:gd name="T2" fmla="*/ 300 w 1907"/>
                <a:gd name="T3" fmla="*/ 0 h 549"/>
                <a:gd name="T4" fmla="*/ 0 w 1907"/>
                <a:gd name="T5" fmla="*/ 549 h 549"/>
                <a:gd name="T6" fmla="*/ 1907 w 1907"/>
                <a:gd name="T7" fmla="*/ 549 h 549"/>
                <a:gd name="T8" fmla="*/ 1607 w 1907"/>
                <a:gd name="T9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49">
                  <a:moveTo>
                    <a:pt x="1607" y="0"/>
                  </a:moveTo>
                  <a:lnTo>
                    <a:pt x="300" y="0"/>
                  </a:lnTo>
                  <a:lnTo>
                    <a:pt x="0" y="549"/>
                  </a:lnTo>
                  <a:lnTo>
                    <a:pt x="1907" y="549"/>
                  </a:lnTo>
                  <a:lnTo>
                    <a:pt x="1607" y="0"/>
                  </a:lnTo>
                  <a:close/>
                </a:path>
              </a:pathLst>
            </a:custGeom>
            <a:gradFill rotWithShape="1">
              <a:gsLst>
                <a:gs pos="0">
                  <a:srgbClr val="C1FF13"/>
                </a:gs>
                <a:gs pos="100000">
                  <a:srgbClr val="00B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4344"/>
            <p:cNvSpPr>
              <a:spLocks noChangeArrowheads="1"/>
            </p:cNvSpPr>
            <p:nvPr/>
          </p:nvSpPr>
          <p:spPr bwMode="auto">
            <a:xfrm>
              <a:off x="725" y="2313"/>
              <a:ext cx="1703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>
                <a:tabLst>
                  <a:tab pos="482600" algn="l"/>
                </a:tabLst>
              </a:pPr>
              <a:r>
                <a:rPr lang="uk-UA" sz="1200" b="1" dirty="0" smtClean="0">
                  <a:solidFill>
                    <a:schemeClr val="bg1"/>
                  </a:solidFill>
                </a:rPr>
                <a:t>Мотивація до участі у міжнародних </a:t>
              </a:r>
            </a:p>
            <a:p>
              <a:pPr algn="ctr">
                <a:tabLst>
                  <a:tab pos="482600" algn="l"/>
                </a:tabLst>
              </a:pPr>
              <a:r>
                <a:rPr lang="uk-UA" sz="1200" b="1" dirty="0" smtClean="0">
                  <a:solidFill>
                    <a:schemeClr val="bg1"/>
                  </a:solidFill>
                </a:rPr>
                <a:t>проєктах, грантових програмах</a:t>
              </a:r>
              <a:endParaRPr lang="en-US" altLang="ko-KR" sz="1200" b="1" dirty="0">
                <a:solidFill>
                  <a:schemeClr val="bg1"/>
                </a:solidFill>
                <a:latin typeface="돋움" pitchFamily="50" charset="-127"/>
              </a:endParaRPr>
            </a:p>
          </p:txBody>
        </p:sp>
      </p:grpSp>
      <p:sp>
        <p:nvSpPr>
          <p:cNvPr id="67" name="Line 4353"/>
          <p:cNvSpPr>
            <a:spLocks noChangeShapeType="1"/>
          </p:cNvSpPr>
          <p:nvPr/>
        </p:nvSpPr>
        <p:spPr bwMode="auto">
          <a:xfrm>
            <a:off x="3124200" y="2743200"/>
            <a:ext cx="5562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4323"/>
          <p:cNvSpPr>
            <a:spLocks/>
          </p:cNvSpPr>
          <p:nvPr/>
        </p:nvSpPr>
        <p:spPr bwMode="auto">
          <a:xfrm>
            <a:off x="3048000" y="3276600"/>
            <a:ext cx="917487" cy="991209"/>
          </a:xfrm>
          <a:custGeom>
            <a:avLst/>
            <a:gdLst>
              <a:gd name="T0" fmla="*/ 396 w 696"/>
              <a:gd name="T1" fmla="*/ 0 h 751"/>
              <a:gd name="T2" fmla="*/ 394 w 696"/>
              <a:gd name="T3" fmla="*/ 0 h 751"/>
              <a:gd name="T4" fmla="*/ 0 w 696"/>
              <a:gd name="T5" fmla="*/ 202 h 751"/>
              <a:gd name="T6" fmla="*/ 1 w 696"/>
              <a:gd name="T7" fmla="*/ 202 h 751"/>
              <a:gd name="T8" fmla="*/ 301 w 696"/>
              <a:gd name="T9" fmla="*/ 751 h 751"/>
              <a:gd name="T10" fmla="*/ 696 w 696"/>
              <a:gd name="T11" fmla="*/ 549 h 751"/>
              <a:gd name="T12" fmla="*/ 396 w 696"/>
              <a:gd name="T13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6" h="751">
                <a:moveTo>
                  <a:pt x="396" y="0"/>
                </a:moveTo>
                <a:lnTo>
                  <a:pt x="394" y="0"/>
                </a:lnTo>
                <a:lnTo>
                  <a:pt x="0" y="202"/>
                </a:lnTo>
                <a:lnTo>
                  <a:pt x="1" y="202"/>
                </a:lnTo>
                <a:lnTo>
                  <a:pt x="301" y="751"/>
                </a:lnTo>
                <a:lnTo>
                  <a:pt x="696" y="549"/>
                </a:lnTo>
                <a:lnTo>
                  <a:pt x="396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Розвиток персоналу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Group 4416"/>
          <p:cNvGrpSpPr>
            <a:grpSpLocks/>
          </p:cNvGrpSpPr>
          <p:nvPr/>
        </p:nvGrpSpPr>
        <p:grpSpPr bwMode="auto">
          <a:xfrm>
            <a:off x="130175" y="1553659"/>
            <a:ext cx="9013503" cy="4710771"/>
            <a:chOff x="116" y="890"/>
            <a:chExt cx="5865" cy="2850"/>
          </a:xfrm>
        </p:grpSpPr>
        <p:sp>
          <p:nvSpPr>
            <p:cNvPr id="65" name="Line 4412"/>
            <p:cNvSpPr>
              <a:spLocks noChangeShapeType="1"/>
            </p:cNvSpPr>
            <p:nvPr/>
          </p:nvSpPr>
          <p:spPr bwMode="auto">
            <a:xfrm>
              <a:off x="2560" y="2661"/>
              <a:ext cx="2571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" name="Line 4338"/>
            <p:cNvSpPr>
              <a:spLocks noChangeShapeType="1"/>
            </p:cNvSpPr>
            <p:nvPr/>
          </p:nvSpPr>
          <p:spPr bwMode="auto">
            <a:xfrm flipH="1">
              <a:off x="741" y="2175"/>
              <a:ext cx="368" cy="662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" name="Line 4337"/>
            <p:cNvSpPr>
              <a:spLocks noChangeShapeType="1"/>
            </p:cNvSpPr>
            <p:nvPr/>
          </p:nvSpPr>
          <p:spPr bwMode="auto">
            <a:xfrm>
              <a:off x="2489" y="2247"/>
              <a:ext cx="370" cy="668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8" name="Freeform 4314"/>
            <p:cNvSpPr>
              <a:spLocks/>
            </p:cNvSpPr>
            <p:nvPr/>
          </p:nvSpPr>
          <p:spPr bwMode="auto">
            <a:xfrm>
              <a:off x="1741" y="89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4315"/>
            <p:cNvSpPr>
              <a:spLocks noChangeArrowheads="1"/>
            </p:cNvSpPr>
            <p:nvPr/>
          </p:nvSpPr>
          <p:spPr bwMode="auto">
            <a:xfrm>
              <a:off x="1442" y="1099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4316"/>
            <p:cNvSpPr>
              <a:spLocks noChangeArrowheads="1"/>
            </p:cNvSpPr>
            <p:nvPr/>
          </p:nvSpPr>
          <p:spPr bwMode="auto">
            <a:xfrm>
              <a:off x="1442" y="1099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317"/>
            <p:cNvSpPr>
              <a:spLocks/>
            </p:cNvSpPr>
            <p:nvPr/>
          </p:nvSpPr>
          <p:spPr bwMode="auto">
            <a:xfrm>
              <a:off x="1442" y="109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4320"/>
            <p:cNvSpPr>
              <a:spLocks/>
            </p:cNvSpPr>
            <p:nvPr/>
          </p:nvSpPr>
          <p:spPr bwMode="auto">
            <a:xfrm>
              <a:off x="116" y="2967"/>
              <a:ext cx="2692" cy="625"/>
            </a:xfrm>
            <a:custGeom>
              <a:avLst/>
              <a:gdLst>
                <a:gd name="T0" fmla="*/ 352 w 3085"/>
                <a:gd name="T1" fmla="*/ 0 h 642"/>
                <a:gd name="T2" fmla="*/ 0 w 3085"/>
                <a:gd name="T3" fmla="*/ 642 h 642"/>
                <a:gd name="T4" fmla="*/ 1544 w 3085"/>
                <a:gd name="T5" fmla="*/ 642 h 642"/>
                <a:gd name="T6" fmla="*/ 1544 w 3085"/>
                <a:gd name="T7" fmla="*/ 642 h 642"/>
                <a:gd name="T8" fmla="*/ 3085 w 3085"/>
                <a:gd name="T9" fmla="*/ 642 h 642"/>
                <a:gd name="T10" fmla="*/ 2734 w 3085"/>
                <a:gd name="T11" fmla="*/ 0 h 642"/>
                <a:gd name="T12" fmla="*/ 352 w 3085"/>
                <a:gd name="T1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5" h="642">
                  <a:moveTo>
                    <a:pt x="352" y="0"/>
                  </a:moveTo>
                  <a:lnTo>
                    <a:pt x="0" y="642"/>
                  </a:lnTo>
                  <a:lnTo>
                    <a:pt x="1544" y="642"/>
                  </a:lnTo>
                  <a:lnTo>
                    <a:pt x="1544" y="642"/>
                  </a:lnTo>
                  <a:lnTo>
                    <a:pt x="3085" y="642"/>
                  </a:lnTo>
                  <a:lnTo>
                    <a:pt x="2734" y="0"/>
                  </a:lnTo>
                  <a:lnTo>
                    <a:pt x="352" y="0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324"/>
            <p:cNvSpPr>
              <a:spLocks/>
            </p:cNvSpPr>
            <p:nvPr/>
          </p:nvSpPr>
          <p:spPr bwMode="auto">
            <a:xfrm>
              <a:off x="423" y="2793"/>
              <a:ext cx="2383" cy="174"/>
            </a:xfrm>
            <a:custGeom>
              <a:avLst/>
              <a:gdLst>
                <a:gd name="T0" fmla="*/ 394 w 2776"/>
                <a:gd name="T1" fmla="*/ 0 h 202"/>
                <a:gd name="T2" fmla="*/ 0 w 2776"/>
                <a:gd name="T3" fmla="*/ 202 h 202"/>
                <a:gd name="T4" fmla="*/ 2382 w 2776"/>
                <a:gd name="T5" fmla="*/ 202 h 202"/>
                <a:gd name="T6" fmla="*/ 2776 w 2776"/>
                <a:gd name="T7" fmla="*/ 0 h 202"/>
                <a:gd name="T8" fmla="*/ 394 w 2776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6" h="202">
                  <a:moveTo>
                    <a:pt x="394" y="0"/>
                  </a:moveTo>
                  <a:lnTo>
                    <a:pt x="0" y="202"/>
                  </a:lnTo>
                  <a:lnTo>
                    <a:pt x="2382" y="202"/>
                  </a:lnTo>
                  <a:lnTo>
                    <a:pt x="2776" y="0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DC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325"/>
            <p:cNvSpPr>
              <a:spLocks/>
            </p:cNvSpPr>
            <p:nvPr/>
          </p:nvSpPr>
          <p:spPr bwMode="auto">
            <a:xfrm>
              <a:off x="2463" y="2762"/>
              <a:ext cx="641" cy="830"/>
            </a:xfrm>
            <a:custGeom>
              <a:avLst/>
              <a:gdLst>
                <a:gd name="T0" fmla="*/ 394 w 746"/>
                <a:gd name="T1" fmla="*/ 0 h 844"/>
                <a:gd name="T2" fmla="*/ 394 w 746"/>
                <a:gd name="T3" fmla="*/ 0 h 844"/>
                <a:gd name="T4" fmla="*/ 0 w 746"/>
                <a:gd name="T5" fmla="*/ 202 h 844"/>
                <a:gd name="T6" fmla="*/ 0 w 746"/>
                <a:gd name="T7" fmla="*/ 202 h 844"/>
                <a:gd name="T8" fmla="*/ 351 w 746"/>
                <a:gd name="T9" fmla="*/ 844 h 844"/>
                <a:gd name="T10" fmla="*/ 746 w 746"/>
                <a:gd name="T11" fmla="*/ 641 h 844"/>
                <a:gd name="T12" fmla="*/ 394 w 746"/>
                <a:gd name="T13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844">
                  <a:moveTo>
                    <a:pt x="394" y="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351" y="844"/>
                  </a:lnTo>
                  <a:lnTo>
                    <a:pt x="746" y="641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335"/>
            <p:cNvSpPr>
              <a:spLocks noChangeShapeType="1"/>
            </p:cNvSpPr>
            <p:nvPr/>
          </p:nvSpPr>
          <p:spPr bwMode="auto">
            <a:xfrm flipH="1">
              <a:off x="426" y="2387"/>
              <a:ext cx="325" cy="589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" name="Line 4336"/>
            <p:cNvSpPr>
              <a:spLocks noChangeShapeType="1"/>
            </p:cNvSpPr>
            <p:nvPr/>
          </p:nvSpPr>
          <p:spPr bwMode="auto">
            <a:xfrm>
              <a:off x="2157" y="2387"/>
              <a:ext cx="318" cy="589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8" name="Freeform 4322"/>
            <p:cNvSpPr>
              <a:spLocks/>
            </p:cNvSpPr>
            <p:nvPr/>
          </p:nvSpPr>
          <p:spPr bwMode="auto">
            <a:xfrm>
              <a:off x="879" y="1950"/>
              <a:ext cx="1460" cy="174"/>
            </a:xfrm>
            <a:custGeom>
              <a:avLst/>
              <a:gdLst>
                <a:gd name="T0" fmla="*/ 395 w 1700"/>
                <a:gd name="T1" fmla="*/ 0 h 202"/>
                <a:gd name="T2" fmla="*/ 0 w 1700"/>
                <a:gd name="T3" fmla="*/ 202 h 202"/>
                <a:gd name="T4" fmla="*/ 1306 w 1700"/>
                <a:gd name="T5" fmla="*/ 202 h 202"/>
                <a:gd name="T6" fmla="*/ 1700 w 1700"/>
                <a:gd name="T7" fmla="*/ 0 h 202"/>
                <a:gd name="T8" fmla="*/ 395 w 1700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0" h="202">
                  <a:moveTo>
                    <a:pt x="395" y="0"/>
                  </a:moveTo>
                  <a:lnTo>
                    <a:pt x="0" y="202"/>
                  </a:lnTo>
                  <a:lnTo>
                    <a:pt x="1306" y="202"/>
                  </a:lnTo>
                  <a:lnTo>
                    <a:pt x="1700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7D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339966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323"/>
            <p:cNvSpPr>
              <a:spLocks/>
            </p:cNvSpPr>
            <p:nvPr/>
          </p:nvSpPr>
          <p:spPr bwMode="auto">
            <a:xfrm>
              <a:off x="2114" y="2163"/>
              <a:ext cx="597" cy="645"/>
            </a:xfrm>
            <a:custGeom>
              <a:avLst/>
              <a:gdLst>
                <a:gd name="T0" fmla="*/ 396 w 696"/>
                <a:gd name="T1" fmla="*/ 0 h 751"/>
                <a:gd name="T2" fmla="*/ 394 w 696"/>
                <a:gd name="T3" fmla="*/ 0 h 751"/>
                <a:gd name="T4" fmla="*/ 0 w 696"/>
                <a:gd name="T5" fmla="*/ 202 h 751"/>
                <a:gd name="T6" fmla="*/ 1 w 696"/>
                <a:gd name="T7" fmla="*/ 202 h 751"/>
                <a:gd name="T8" fmla="*/ 301 w 696"/>
                <a:gd name="T9" fmla="*/ 751 h 751"/>
                <a:gd name="T10" fmla="*/ 696 w 696"/>
                <a:gd name="T11" fmla="*/ 549 h 751"/>
                <a:gd name="T12" fmla="*/ 396 w 696"/>
                <a:gd name="T13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6" h="751">
                  <a:moveTo>
                    <a:pt x="396" y="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1" y="202"/>
                  </a:lnTo>
                  <a:lnTo>
                    <a:pt x="301" y="751"/>
                  </a:lnTo>
                  <a:lnTo>
                    <a:pt x="696" y="549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333"/>
            <p:cNvGrpSpPr>
              <a:grpSpLocks/>
            </p:cNvGrpSpPr>
            <p:nvPr/>
          </p:nvGrpSpPr>
          <p:grpSpPr bwMode="auto">
            <a:xfrm>
              <a:off x="887" y="1545"/>
              <a:ext cx="1434" cy="574"/>
              <a:chOff x="1020" y="1545"/>
              <a:chExt cx="1434" cy="574"/>
            </a:xfrm>
          </p:grpSpPr>
          <p:sp>
            <p:nvSpPr>
              <p:cNvPr id="58" name="Line 4327"/>
              <p:cNvSpPr>
                <a:spLocks noChangeShapeType="1"/>
              </p:cNvSpPr>
              <p:nvPr/>
            </p:nvSpPr>
            <p:spPr bwMode="auto">
              <a:xfrm flipH="1">
                <a:off x="1020" y="1706"/>
                <a:ext cx="227" cy="40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59" name="Line 4328"/>
              <p:cNvSpPr>
                <a:spLocks noChangeShapeType="1"/>
              </p:cNvSpPr>
              <p:nvPr/>
            </p:nvSpPr>
            <p:spPr bwMode="auto">
              <a:xfrm>
                <a:off x="1927" y="1706"/>
                <a:ext cx="209" cy="413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0" name="Line 4330"/>
              <p:cNvSpPr>
                <a:spLocks noChangeShapeType="1"/>
              </p:cNvSpPr>
              <p:nvPr/>
            </p:nvSpPr>
            <p:spPr bwMode="auto">
              <a:xfrm>
                <a:off x="2245" y="1545"/>
                <a:ext cx="209" cy="413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61" name="Line 4332"/>
              <p:cNvSpPr>
                <a:spLocks noChangeShapeType="1"/>
              </p:cNvSpPr>
              <p:nvPr/>
            </p:nvSpPr>
            <p:spPr bwMode="auto">
              <a:xfrm flipH="1">
                <a:off x="1344" y="1558"/>
                <a:ext cx="227" cy="409"/>
              </a:xfrm>
              <a:prstGeom prst="line">
                <a:avLst/>
              </a:prstGeom>
              <a:noFill/>
              <a:ln w="158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21" name="Freeform 4318"/>
            <p:cNvSpPr>
              <a:spLocks/>
            </p:cNvSpPr>
            <p:nvPr/>
          </p:nvSpPr>
          <p:spPr bwMode="auto">
            <a:xfrm>
              <a:off x="1442" y="926"/>
              <a:ext cx="695" cy="826"/>
            </a:xfrm>
            <a:custGeom>
              <a:avLst/>
              <a:gdLst>
                <a:gd name="T0" fmla="*/ 810 w 810"/>
                <a:gd name="T1" fmla="*/ 760 h 962"/>
                <a:gd name="T2" fmla="*/ 394 w 810"/>
                <a:gd name="T3" fmla="*/ 0 h 962"/>
                <a:gd name="T4" fmla="*/ 0 w 810"/>
                <a:gd name="T5" fmla="*/ 202 h 962"/>
                <a:gd name="T6" fmla="*/ 417 w 810"/>
                <a:gd name="T7" fmla="*/ 962 h 962"/>
                <a:gd name="T8" fmla="*/ 810 w 810"/>
                <a:gd name="T9" fmla="*/ 760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962">
                  <a:moveTo>
                    <a:pt x="810" y="760"/>
                  </a:moveTo>
                  <a:lnTo>
                    <a:pt x="394" y="0"/>
                  </a:lnTo>
                  <a:lnTo>
                    <a:pt x="0" y="202"/>
                  </a:lnTo>
                  <a:lnTo>
                    <a:pt x="417" y="962"/>
                  </a:lnTo>
                  <a:lnTo>
                    <a:pt x="810" y="76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3366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321"/>
            <p:cNvSpPr>
              <a:spLocks/>
            </p:cNvSpPr>
            <p:nvPr/>
          </p:nvSpPr>
          <p:spPr bwMode="auto">
            <a:xfrm>
              <a:off x="1083" y="1099"/>
              <a:ext cx="717" cy="653"/>
            </a:xfrm>
            <a:custGeom>
              <a:avLst/>
              <a:gdLst>
                <a:gd name="T0" fmla="*/ 418 w 835"/>
                <a:gd name="T1" fmla="*/ 0 h 760"/>
                <a:gd name="T2" fmla="*/ 0 w 835"/>
                <a:gd name="T3" fmla="*/ 760 h 760"/>
                <a:gd name="T4" fmla="*/ 835 w 835"/>
                <a:gd name="T5" fmla="*/ 760 h 760"/>
                <a:gd name="T6" fmla="*/ 418 w 835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5" h="760">
                  <a:moveTo>
                    <a:pt x="418" y="0"/>
                  </a:moveTo>
                  <a:lnTo>
                    <a:pt x="0" y="760"/>
                  </a:lnTo>
                  <a:lnTo>
                    <a:pt x="835" y="760"/>
                  </a:lnTo>
                  <a:lnTo>
                    <a:pt x="4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4342"/>
            <p:cNvSpPr>
              <a:spLocks noChangeArrowheads="1"/>
            </p:cNvSpPr>
            <p:nvPr/>
          </p:nvSpPr>
          <p:spPr bwMode="auto">
            <a:xfrm>
              <a:off x="378" y="3115"/>
              <a:ext cx="2182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 algn="ctr">
                <a:tabLst>
                  <a:tab pos="482600" algn="l"/>
                </a:tabLst>
              </a:pPr>
              <a:r>
                <a:rPr lang="uk-UA" sz="1400" b="1" dirty="0" smtClean="0">
                  <a:solidFill>
                    <a:schemeClr val="bg1"/>
                  </a:solidFill>
                </a:rPr>
                <a:t>Система соціального захисту співробітників Інституту</a:t>
              </a:r>
              <a:endParaRPr lang="en-US" altLang="ko-KR" sz="1400" b="1" dirty="0">
                <a:solidFill>
                  <a:schemeClr val="bg1"/>
                </a:solidFill>
                <a:latin typeface="돋움" pitchFamily="50" charset="-127"/>
              </a:endParaRPr>
            </a:p>
          </p:txBody>
        </p:sp>
        <p:sp>
          <p:nvSpPr>
            <p:cNvPr id="29" name="Line 4356"/>
            <p:cNvSpPr>
              <a:spLocks noChangeShapeType="1"/>
            </p:cNvSpPr>
            <p:nvPr/>
          </p:nvSpPr>
          <p:spPr bwMode="auto">
            <a:xfrm>
              <a:off x="2808" y="3592"/>
              <a:ext cx="2628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5" name="Group 4395"/>
            <p:cNvGrpSpPr>
              <a:grpSpLocks/>
            </p:cNvGrpSpPr>
            <p:nvPr/>
          </p:nvGrpSpPr>
          <p:grpSpPr bwMode="auto">
            <a:xfrm>
              <a:off x="2163" y="1024"/>
              <a:ext cx="3719" cy="640"/>
              <a:chOff x="2614" y="798"/>
              <a:chExt cx="3719" cy="640"/>
            </a:xfrm>
          </p:grpSpPr>
          <p:sp>
            <p:nvSpPr>
              <p:cNvPr id="52" name="Rectangle 4381"/>
              <p:cNvSpPr>
                <a:spLocks noChangeArrowheads="1"/>
              </p:cNvSpPr>
              <p:nvPr/>
            </p:nvSpPr>
            <p:spPr bwMode="auto">
              <a:xfrm>
                <a:off x="2614" y="897"/>
                <a:ext cx="3719" cy="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latinLnBrk="1">
                  <a:tabLst>
                    <a:tab pos="482600" algn="l"/>
                  </a:tabLst>
                </a:pPr>
                <a:r>
                  <a:rPr lang="uk-UA" sz="1200" dirty="0" smtClean="0"/>
                  <a:t>створити сприятливі умови для реалізації індивідуальної траєкторії професійного</a:t>
                </a:r>
              </a:p>
              <a:p>
                <a:pPr algn="ctr" latinLnBrk="1">
                  <a:tabLst>
                    <a:tab pos="482600" algn="l"/>
                  </a:tabLst>
                </a:pPr>
                <a:r>
                  <a:rPr lang="uk-UA" sz="1200" dirty="0" smtClean="0"/>
                  <a:t>розвитку співробітників з метою розвитку професійних, </a:t>
                </a:r>
              </a:p>
              <a:p>
                <a:pPr algn="ctr" latinLnBrk="1">
                  <a:tabLst>
                    <a:tab pos="482600" algn="l"/>
                  </a:tabLst>
                </a:pPr>
                <a:r>
                  <a:rPr lang="uk-UA" sz="1200" dirty="0" smtClean="0"/>
                  <a:t>інформаційно-комунікативних, </a:t>
                </a:r>
                <a:r>
                  <a:rPr lang="uk-UA" sz="1200" dirty="0" err="1" smtClean="0"/>
                  <a:t>проєктних</a:t>
                </a:r>
                <a:r>
                  <a:rPr lang="uk-UA" sz="1200" dirty="0" smtClean="0"/>
                  <a:t> та організаційних компетенцій</a:t>
                </a:r>
              </a:p>
              <a:p>
                <a:pPr algn="ctr" latinLnBrk="1">
                  <a:tabLst>
                    <a:tab pos="482600" algn="l"/>
                  </a:tabLst>
                </a:pPr>
                <a:r>
                  <a:rPr lang="uk-UA" sz="1200" dirty="0" smtClean="0"/>
                  <a:t> нового рівня якості</a:t>
                </a:r>
                <a:endParaRPr lang="en-US" altLang="ko-KR" sz="1200" b="0" dirty="0">
                  <a:solidFill>
                    <a:schemeClr val="bg2"/>
                  </a:solidFill>
                  <a:latin typeface="돋움" pitchFamily="50" charset="-127"/>
                  <a:cs typeface="Arial" charset="0"/>
                </a:endParaRPr>
              </a:p>
            </p:txBody>
          </p:sp>
          <p:sp>
            <p:nvSpPr>
              <p:cNvPr id="57" name="Rectangle 4384"/>
              <p:cNvSpPr>
                <a:spLocks noChangeArrowheads="1"/>
              </p:cNvSpPr>
              <p:nvPr/>
            </p:nvSpPr>
            <p:spPr bwMode="auto">
              <a:xfrm>
                <a:off x="3854" y="798"/>
                <a:ext cx="1387" cy="45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20" name="Group 4396"/>
            <p:cNvGrpSpPr>
              <a:grpSpLocks/>
            </p:cNvGrpSpPr>
            <p:nvPr/>
          </p:nvGrpSpPr>
          <p:grpSpPr bwMode="auto">
            <a:xfrm>
              <a:off x="2560" y="1840"/>
              <a:ext cx="3273" cy="846"/>
              <a:chOff x="2920" y="1840"/>
              <a:chExt cx="3273" cy="846"/>
            </a:xfrm>
          </p:grpSpPr>
          <p:sp>
            <p:nvSpPr>
              <p:cNvPr id="47" name="Rectangle 4383"/>
              <p:cNvSpPr>
                <a:spLocks noChangeArrowheads="1"/>
              </p:cNvSpPr>
              <p:nvPr/>
            </p:nvSpPr>
            <p:spPr bwMode="auto">
              <a:xfrm>
                <a:off x="3069" y="2071"/>
                <a:ext cx="3124" cy="6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latinLnBrk="1"/>
                <a:r>
                  <a:rPr lang="uk-UA" sz="1200" dirty="0" smtClean="0"/>
                  <a:t>створити персональні цифрові кабінети науково-педагогічних </a:t>
                </a:r>
                <a:endParaRPr lang="uk-UA" sz="1200" dirty="0" smtClean="0"/>
              </a:p>
              <a:p>
                <a:pPr algn="ctr" latinLnBrk="1"/>
                <a:r>
                  <a:rPr lang="uk-UA" sz="1200" dirty="0" smtClean="0"/>
                  <a:t>працівників </a:t>
                </a:r>
                <a:r>
                  <a:rPr lang="uk-UA" sz="1200" dirty="0" smtClean="0"/>
                  <a:t>Інституту з метою планування науково-дослідної та </a:t>
                </a:r>
                <a:endParaRPr lang="uk-UA" sz="1200" dirty="0" smtClean="0"/>
              </a:p>
              <a:p>
                <a:pPr algn="ctr" latinLnBrk="1"/>
                <a:r>
                  <a:rPr lang="uk-UA" sz="1200" dirty="0" smtClean="0"/>
                  <a:t>науково-педагогічної </a:t>
                </a:r>
                <a:r>
                  <a:rPr lang="uk-UA" sz="1200" dirty="0" smtClean="0"/>
                  <a:t>діяльності: освітні курси, програми, участь у </a:t>
                </a:r>
                <a:endParaRPr lang="uk-UA" sz="1200" dirty="0" smtClean="0"/>
              </a:p>
              <a:p>
                <a:pPr algn="ctr" latinLnBrk="1"/>
                <a:r>
                  <a:rPr lang="uk-UA" sz="1200" dirty="0" smtClean="0"/>
                  <a:t>науково-дослідних </a:t>
                </a:r>
                <a:r>
                  <a:rPr lang="uk-UA" sz="1200" dirty="0" smtClean="0"/>
                  <a:t>проєктах та стажуваннях, курсах підвищення </a:t>
                </a:r>
                <a:endParaRPr lang="uk-UA" sz="1200" dirty="0" smtClean="0"/>
              </a:p>
              <a:p>
                <a:pPr algn="ctr" latinLnBrk="1"/>
                <a:r>
                  <a:rPr lang="uk-UA" sz="1200" dirty="0" smtClean="0"/>
                  <a:t>кваліфікацій</a:t>
                </a:r>
                <a:r>
                  <a:rPr lang="uk-UA" sz="1200" dirty="0" smtClean="0"/>
                  <a:t>, </a:t>
                </a:r>
                <a:r>
                  <a:rPr lang="uk-UA" sz="1200" dirty="0" smtClean="0"/>
                  <a:t>власних  проєктів </a:t>
                </a:r>
                <a:r>
                  <a:rPr lang="uk-UA" sz="1200" dirty="0" smtClean="0"/>
                  <a:t>тощо.</a:t>
                </a:r>
                <a:endParaRPr lang="en-US" altLang="ko-KR" sz="1200" b="0" dirty="0">
                  <a:solidFill>
                    <a:schemeClr val="bg2"/>
                  </a:solidFill>
                  <a:latin typeface="돋움" pitchFamily="50" charset="-127"/>
                  <a:cs typeface="Arial" charset="0"/>
                </a:endParaRPr>
              </a:p>
            </p:txBody>
          </p:sp>
          <p:sp>
            <p:nvSpPr>
              <p:cNvPr id="51" name="Rectangle 4391"/>
              <p:cNvSpPr>
                <a:spLocks noChangeArrowheads="1"/>
              </p:cNvSpPr>
              <p:nvPr/>
            </p:nvSpPr>
            <p:spPr bwMode="auto">
              <a:xfrm>
                <a:off x="3664" y="2025"/>
                <a:ext cx="1884" cy="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9" name="Text Box 4392"/>
              <p:cNvSpPr txBox="1">
                <a:spLocks noChangeArrowheads="1"/>
              </p:cNvSpPr>
              <p:nvPr/>
            </p:nvSpPr>
            <p:spPr bwMode="auto">
              <a:xfrm>
                <a:off x="2920" y="1840"/>
                <a:ext cx="3174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>
                  <a:tabLst>
                    <a:tab pos="482600" algn="l"/>
                  </a:tabLst>
                </a:pPr>
                <a:r>
                  <a:rPr lang="uk-UA" b="1" dirty="0" smtClean="0"/>
                  <a:t>Персональні цифрові кабінети </a:t>
                </a:r>
                <a:endParaRPr lang="en-US" altLang="ko-KR" b="1" dirty="0">
                  <a:latin typeface="돋움" pitchFamily="50" charset="-127"/>
                </a:endParaRPr>
              </a:p>
            </p:txBody>
          </p:sp>
        </p:grpSp>
        <p:grpSp>
          <p:nvGrpSpPr>
            <p:cNvPr id="26" name="Group 4397"/>
            <p:cNvGrpSpPr>
              <a:grpSpLocks/>
            </p:cNvGrpSpPr>
            <p:nvPr/>
          </p:nvGrpSpPr>
          <p:grpSpPr bwMode="auto">
            <a:xfrm>
              <a:off x="2772" y="2716"/>
              <a:ext cx="3209" cy="1024"/>
              <a:chOff x="2668" y="1784"/>
              <a:chExt cx="3209" cy="1024"/>
            </a:xfrm>
          </p:grpSpPr>
          <p:sp>
            <p:nvSpPr>
              <p:cNvPr id="41" name="Rectangle 4399"/>
              <p:cNvSpPr>
                <a:spLocks noChangeArrowheads="1"/>
              </p:cNvSpPr>
              <p:nvPr/>
            </p:nvSpPr>
            <p:spPr bwMode="auto">
              <a:xfrm>
                <a:off x="3001" y="1970"/>
                <a:ext cx="2777" cy="8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 anchor="ctr">
                <a:spAutoFit/>
              </a:bodyPr>
              <a:lstStyle/>
              <a:p>
                <a:pPr algn="ctr" latinLnBrk="1"/>
                <a:r>
                  <a:rPr lang="uk-UA" sz="1200" dirty="0" smtClean="0"/>
                  <a:t>у контексті співпраці Інституту з Первинною профспілковою </a:t>
                </a:r>
                <a:endParaRPr lang="uk-UA" sz="1200" dirty="0" smtClean="0"/>
              </a:p>
              <a:p>
                <a:pPr algn="ctr" latinLnBrk="1"/>
                <a:r>
                  <a:rPr lang="uk-UA" sz="1200" dirty="0" smtClean="0"/>
                  <a:t>організацією </a:t>
                </a:r>
                <a:r>
                  <a:rPr lang="uk-UA" sz="1200" dirty="0" smtClean="0"/>
                  <a:t>Інституту удосконалити систему </a:t>
                </a:r>
                <a:r>
                  <a:rPr lang="uk-UA" sz="1200" dirty="0" smtClean="0"/>
                  <a:t>соціального</a:t>
                </a:r>
              </a:p>
              <a:p>
                <a:pPr algn="ctr" latinLnBrk="1"/>
                <a:r>
                  <a:rPr lang="uk-UA" sz="1200" dirty="0" smtClean="0"/>
                  <a:t> </a:t>
                </a:r>
                <a:r>
                  <a:rPr lang="uk-UA" sz="1200" dirty="0" smtClean="0"/>
                  <a:t>захисту співробітників Інституту, а саме, удосконалити </a:t>
                </a:r>
                <a:endParaRPr lang="uk-UA" sz="1200" dirty="0" smtClean="0"/>
              </a:p>
              <a:p>
                <a:pPr algn="ctr" latinLnBrk="1"/>
                <a:r>
                  <a:rPr lang="uk-UA" sz="1200" dirty="0" smtClean="0"/>
                  <a:t>мережу </a:t>
                </a:r>
                <a:r>
                  <a:rPr lang="uk-UA" sz="1200" dirty="0" smtClean="0"/>
                  <a:t>матеріальних заохочень, премій, фінансової </a:t>
                </a:r>
                <a:endParaRPr lang="uk-UA" sz="1200" dirty="0" smtClean="0"/>
              </a:p>
              <a:p>
                <a:pPr algn="ctr" latinLnBrk="1"/>
                <a:r>
                  <a:rPr lang="uk-UA" sz="1200" dirty="0" smtClean="0"/>
                  <a:t>допомоги </a:t>
                </a:r>
                <a:r>
                  <a:rPr lang="uk-UA" sz="1200" dirty="0" smtClean="0"/>
                  <a:t>для поліпшення соціально-побутових </a:t>
                </a:r>
              </a:p>
              <a:p>
                <a:pPr algn="ctr" latinLnBrk="1"/>
                <a:r>
                  <a:rPr lang="uk-UA" sz="1200" dirty="0" smtClean="0"/>
                  <a:t>умов, сприяти їхньому оздоровленню, популяризації </a:t>
                </a:r>
              </a:p>
              <a:p>
                <a:pPr algn="ctr" latinLnBrk="1"/>
                <a:r>
                  <a:rPr lang="uk-UA" sz="1200" dirty="0" smtClean="0"/>
                  <a:t>здорового способу життя</a:t>
                </a:r>
                <a:endParaRPr lang="en-US" altLang="ko-KR" sz="1200" b="0" dirty="0">
                  <a:solidFill>
                    <a:schemeClr val="bg2"/>
                  </a:solidFill>
                  <a:latin typeface="돋움" pitchFamily="50" charset="-127"/>
                  <a:cs typeface="Arial" charset="0"/>
                </a:endParaRPr>
              </a:p>
            </p:txBody>
          </p:sp>
          <p:grpSp>
            <p:nvGrpSpPr>
              <p:cNvPr id="27" name="Group 4400"/>
              <p:cNvGrpSpPr>
                <a:grpSpLocks/>
              </p:cNvGrpSpPr>
              <p:nvPr/>
            </p:nvGrpSpPr>
            <p:grpSpPr bwMode="auto">
              <a:xfrm>
                <a:off x="3448" y="1968"/>
                <a:ext cx="1947" cy="45"/>
                <a:chOff x="3054" y="814"/>
                <a:chExt cx="1947" cy="45"/>
              </a:xfrm>
            </p:grpSpPr>
            <p:sp>
              <p:nvSpPr>
                <p:cNvPr id="44" name="Rectangle 4401"/>
                <p:cNvSpPr>
                  <a:spLocks noChangeArrowheads="1"/>
                </p:cNvSpPr>
                <p:nvPr/>
              </p:nvSpPr>
              <p:spPr bwMode="auto">
                <a:xfrm>
                  <a:off x="3549" y="814"/>
                  <a:ext cx="1452" cy="45"/>
                </a:xfrm>
                <a:prstGeom prst="rect">
                  <a:avLst/>
                </a:prstGeom>
                <a:solidFill>
                  <a:srgbClr val="FF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5" name="Rectangle 4402"/>
                <p:cNvSpPr>
                  <a:spLocks noChangeArrowheads="1"/>
                </p:cNvSpPr>
                <p:nvPr/>
              </p:nvSpPr>
              <p:spPr bwMode="auto">
                <a:xfrm>
                  <a:off x="3054" y="814"/>
                  <a:ext cx="1387" cy="45"/>
                </a:xfrm>
                <a:prstGeom prst="rect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Text Box 4403"/>
              <p:cNvSpPr txBox="1">
                <a:spLocks noChangeArrowheads="1"/>
              </p:cNvSpPr>
              <p:nvPr/>
            </p:nvSpPr>
            <p:spPr bwMode="auto">
              <a:xfrm>
                <a:off x="2668" y="1784"/>
                <a:ext cx="3209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>
                  <a:tabLst>
                    <a:tab pos="482600" algn="l"/>
                  </a:tabLst>
                </a:pPr>
                <a:r>
                  <a:rPr lang="uk-UA" sz="1600" b="1" dirty="0" smtClean="0"/>
                  <a:t>Система соціального захисту співробітників Інституту</a:t>
                </a:r>
                <a:endParaRPr lang="en-US" altLang="ko-KR" sz="1600" b="1" dirty="0">
                  <a:solidFill>
                    <a:schemeClr val="bg1"/>
                  </a:solidFill>
                  <a:latin typeface="돋움" pitchFamily="50" charset="-127"/>
                </a:endParaRPr>
              </a:p>
            </p:txBody>
          </p:sp>
        </p:grpSp>
        <p:sp>
          <p:nvSpPr>
            <p:cNvPr id="17" name="Freeform 4319"/>
            <p:cNvSpPr>
              <a:spLocks/>
            </p:cNvSpPr>
            <p:nvPr/>
          </p:nvSpPr>
          <p:spPr bwMode="auto">
            <a:xfrm>
              <a:off x="527" y="2124"/>
              <a:ext cx="1835" cy="685"/>
            </a:xfrm>
            <a:custGeom>
              <a:avLst/>
              <a:gdLst>
                <a:gd name="T0" fmla="*/ 1607 w 1907"/>
                <a:gd name="T1" fmla="*/ 0 h 549"/>
                <a:gd name="T2" fmla="*/ 300 w 1907"/>
                <a:gd name="T3" fmla="*/ 0 h 549"/>
                <a:gd name="T4" fmla="*/ 0 w 1907"/>
                <a:gd name="T5" fmla="*/ 549 h 549"/>
                <a:gd name="T6" fmla="*/ 1907 w 1907"/>
                <a:gd name="T7" fmla="*/ 549 h 549"/>
                <a:gd name="T8" fmla="*/ 1607 w 1907"/>
                <a:gd name="T9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49">
                  <a:moveTo>
                    <a:pt x="1607" y="0"/>
                  </a:moveTo>
                  <a:lnTo>
                    <a:pt x="300" y="0"/>
                  </a:lnTo>
                  <a:lnTo>
                    <a:pt x="0" y="549"/>
                  </a:lnTo>
                  <a:lnTo>
                    <a:pt x="1907" y="549"/>
                  </a:lnTo>
                  <a:lnTo>
                    <a:pt x="1607" y="0"/>
                  </a:lnTo>
                  <a:close/>
                </a:path>
              </a:pathLst>
            </a:custGeom>
            <a:gradFill rotWithShape="1">
              <a:gsLst>
                <a:gs pos="0">
                  <a:srgbClr val="C1FF13"/>
                </a:gs>
                <a:gs pos="100000">
                  <a:srgbClr val="00B2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4344"/>
            <p:cNvSpPr>
              <a:spLocks noChangeArrowheads="1"/>
            </p:cNvSpPr>
            <p:nvPr/>
          </p:nvSpPr>
          <p:spPr bwMode="auto">
            <a:xfrm>
              <a:off x="728" y="2370"/>
              <a:ext cx="1697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 algn="ctr">
                <a:tabLst>
                  <a:tab pos="482600" algn="l"/>
                </a:tabLst>
              </a:pPr>
              <a:r>
                <a:rPr lang="uk-UA" sz="1400" b="1" dirty="0" smtClean="0">
                  <a:solidFill>
                    <a:schemeClr val="bg1"/>
                  </a:solidFill>
                </a:rPr>
                <a:t>Персональні цифрові кабінети </a:t>
              </a:r>
              <a:endParaRPr lang="en-US" altLang="ko-KR" sz="1400" b="1" dirty="0">
                <a:solidFill>
                  <a:schemeClr val="bg1"/>
                </a:solidFill>
                <a:latin typeface="돋움" pitchFamily="50" charset="-127"/>
              </a:endParaRPr>
            </a:p>
          </p:txBody>
        </p:sp>
      </p:grpSp>
      <p:sp>
        <p:nvSpPr>
          <p:cNvPr id="67" name="Line 4353"/>
          <p:cNvSpPr>
            <a:spLocks noChangeShapeType="1"/>
          </p:cNvSpPr>
          <p:nvPr/>
        </p:nvSpPr>
        <p:spPr bwMode="auto">
          <a:xfrm>
            <a:off x="3124200" y="2743200"/>
            <a:ext cx="5562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46" name="Прямоугольник 45"/>
          <p:cNvSpPr/>
          <p:nvPr/>
        </p:nvSpPr>
        <p:spPr>
          <a:xfrm>
            <a:off x="3505200" y="1447800"/>
            <a:ext cx="525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/>
              <a:t>Примноження та розвиток науково-дослідних здобутків</a:t>
            </a:r>
            <a:endParaRPr lang="uk-UA" sz="16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676400" y="2133600"/>
            <a:ext cx="167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100" b="1" dirty="0" smtClean="0">
                <a:solidFill>
                  <a:schemeClr val="bg1"/>
                </a:solidFill>
              </a:rPr>
              <a:t>Примноження </a:t>
            </a:r>
          </a:p>
          <a:p>
            <a:pPr algn="ctr"/>
            <a:r>
              <a:rPr lang="uk-UA" sz="1100" b="1" dirty="0" smtClean="0">
                <a:solidFill>
                  <a:schemeClr val="bg1"/>
                </a:solidFill>
              </a:rPr>
              <a:t>та розвиток </a:t>
            </a:r>
          </a:p>
          <a:p>
            <a:pPr algn="ctr"/>
            <a:r>
              <a:rPr lang="uk-UA" sz="1100" b="1" dirty="0" smtClean="0">
                <a:solidFill>
                  <a:schemeClr val="bg1"/>
                </a:solidFill>
              </a:rPr>
              <a:t>науково-дослідних</a:t>
            </a:r>
          </a:p>
          <a:p>
            <a:pPr algn="ctr"/>
            <a:r>
              <a:rPr lang="uk-UA" sz="1100" b="1" dirty="0" smtClean="0">
                <a:solidFill>
                  <a:schemeClr val="bg1"/>
                </a:solidFill>
              </a:rPr>
              <a:t> здобутків</a:t>
            </a:r>
            <a:endParaRPr lang="uk-UA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096000" cy="103316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00FF"/>
                </a:solidFill>
              </a:rPr>
              <a:t>Міжнародна діяльність та інтернаціоналізація</a:t>
            </a:r>
            <a:endParaRPr lang="uk-UA" sz="36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Наукова і міжнародна діяльність (блог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43200" cy="1371600"/>
          </a:xfrm>
          <a:prstGeom prst="rect">
            <a:avLst/>
          </a:prstGeom>
          <a:noFill/>
        </p:spPr>
      </p:pic>
      <p:sp>
        <p:nvSpPr>
          <p:cNvPr id="6" name="Rectangle 24"/>
          <p:cNvSpPr>
            <a:spLocks noChangeArrowheads="1"/>
          </p:cNvSpPr>
          <p:nvPr/>
        </p:nvSpPr>
        <p:spPr bwMode="gray">
          <a:xfrm>
            <a:off x="381000" y="1524000"/>
            <a:ext cx="6248400" cy="1069975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0" y="2743200"/>
            <a:ext cx="7010400" cy="1371600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228600" y="4267200"/>
            <a:ext cx="7467600" cy="10255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gray">
          <a:xfrm>
            <a:off x="76200" y="5410200"/>
            <a:ext cx="7086600" cy="12954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381000" y="1752600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- оновлювати </a:t>
            </a:r>
            <a:r>
              <a:rPr lang="uk-UA" sz="1600" dirty="0" smtClean="0"/>
              <a:t>освітні програми, впроваджувати інноваційні методики та осучаснювати науково-дослідний інструментарій </a:t>
            </a:r>
            <a:r>
              <a:rPr lang="uk-UA" sz="1600" b="1" dirty="0" smtClean="0"/>
              <a:t>шляхом залучення досвіду зарубіжних ЗВО</a:t>
            </a:r>
            <a:endParaRPr lang="uk-UA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04800" y="2819401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- розширити </a:t>
            </a:r>
            <a:r>
              <a:rPr lang="uk-UA" sz="1600" dirty="0" smtClean="0"/>
              <a:t>мережу зарубіжних ЗВО-партнерів та участь Інституту в міжнародних об’єднаннях, консорціумах, асоціаціях, з метою розвитку партнерства, комунікації та обміну досвіду в рамках </a:t>
            </a:r>
            <a:r>
              <a:rPr lang="uk-UA" sz="1600" dirty="0" err="1" smtClean="0"/>
              <a:t>проєктної</a:t>
            </a:r>
            <a:r>
              <a:rPr lang="uk-UA" sz="1600" dirty="0" smtClean="0"/>
              <a:t>, освітньої та науково-дослідної діяльності, ефективної професійної підготовки майбутніх фахівців</a:t>
            </a:r>
            <a:endParaRPr lang="uk-UA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4800" y="43434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- розпочати </a:t>
            </a:r>
            <a:r>
              <a:rPr lang="uk-UA" sz="1600" dirty="0" smtClean="0"/>
              <a:t>роботу щодо впровадження професійної підготовки, що дає можливість отримання «подвійних» дипломів, академічної мобільності, проходженню навчальної та виробничої практики здобувачів вищої освіти</a:t>
            </a:r>
            <a:endParaRPr lang="uk-UA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81000" y="54102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dirty="0" smtClean="0"/>
              <a:t>- на постійній основі забезпечити моніторинг ефективності співпраці з стратегічними партнерами </a:t>
            </a:r>
          </a:p>
          <a:p>
            <a:pPr algn="just"/>
            <a:r>
              <a:rPr lang="uk-UA" sz="1600" dirty="0" smtClean="0"/>
              <a:t>- розпочати роботу щодо впровадження викладання англійською мовою не менше 20 відсотків навчальних курсів Інституту з метою інтернаціоналізації освіти в закладі</a:t>
            </a:r>
            <a:endParaRPr lang="uk-UA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Інфраструктура та безпека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2133600" y="4800600"/>
            <a:ext cx="65532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dirty="0" smtClean="0"/>
              <a:t>спроектувати та побудувати студентський гуртожиток на території </a:t>
            </a:r>
          </a:p>
          <a:p>
            <a:pPr algn="ctr"/>
            <a:r>
              <a:rPr lang="uk-UA" sz="1400" dirty="0" smtClean="0"/>
              <a:t>закладу з використанням стандартів та технологій</a:t>
            </a:r>
            <a:endParaRPr lang="en-US" sz="1400" b="1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2438400" y="4191000"/>
            <a:ext cx="621665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dirty="0" smtClean="0"/>
              <a:t>розпочати програму реалізації енергозбереження і впровадження </a:t>
            </a:r>
          </a:p>
          <a:p>
            <a:pPr algn="ctr"/>
            <a:r>
              <a:rPr lang="uk-UA" sz="1400" dirty="0" smtClean="0"/>
              <a:t>енергозберігаючих технологій в Інституті</a:t>
            </a:r>
            <a:endParaRPr lang="en-US" sz="1400" b="1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2438400" y="3200400"/>
            <a:ext cx="61722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dirty="0" smtClean="0"/>
              <a:t>розпочати роботу над ремонтом даху та покрівлі навчального корпусу </a:t>
            </a:r>
          </a:p>
          <a:p>
            <a:pPr algn="ctr"/>
            <a:r>
              <a:rPr lang="uk-UA" sz="1400" dirty="0" smtClean="0"/>
              <a:t>Інституту, розпочати роботу з пошуку грантових та донорських джерел </a:t>
            </a:r>
          </a:p>
          <a:p>
            <a:pPr algn="ctr"/>
            <a:r>
              <a:rPr lang="uk-UA" sz="1400" dirty="0" smtClean="0"/>
              <a:t>фінансування з метою проведення капітального ремонту приміщень </a:t>
            </a:r>
          </a:p>
          <a:p>
            <a:pPr algn="ctr"/>
            <a:r>
              <a:rPr lang="uk-UA" sz="1400" dirty="0" smtClean="0"/>
              <a:t>4 поверху </a:t>
            </a:r>
            <a:r>
              <a:rPr lang="uk-UA" sz="1400" dirty="0" smtClean="0"/>
              <a:t>та збільшення аудиторного фонду Інституту</a:t>
            </a:r>
            <a:endParaRPr lang="en-US" sz="1400" b="1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2286000" y="2590800"/>
            <a:ext cx="63246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dirty="0" smtClean="0"/>
              <a:t>осучаснити медичний центр Інституту, харчовий блок, </a:t>
            </a:r>
          </a:p>
          <a:p>
            <a:pPr algn="ctr"/>
            <a:r>
              <a:rPr lang="uk-UA" sz="1400" dirty="0" smtClean="0"/>
              <a:t>підвищивши рівень комфорту до Європейського зразка</a:t>
            </a:r>
            <a:endParaRPr lang="en-US" sz="1400" b="1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1676400" y="1752600"/>
            <a:ext cx="6934200" cy="7286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dirty="0" smtClean="0"/>
              <a:t>проводити ремонтні роботи і поліпшувати матеріально-технічний стан навчальних </a:t>
            </a:r>
          </a:p>
          <a:p>
            <a:pPr algn="ctr"/>
            <a:r>
              <a:rPr lang="uk-UA" sz="1400" dirty="0" smtClean="0"/>
              <a:t>аудиторій, комп’ютерних лабораторій, кафедр, забезпечити лекційні аудиторії </a:t>
            </a:r>
          </a:p>
          <a:p>
            <a:pPr algn="ctr"/>
            <a:r>
              <a:rPr lang="uk-UA" sz="1400" dirty="0" smtClean="0"/>
              <a:t>мультимедійними дошками та іншим обладнанням</a:t>
            </a:r>
            <a:endParaRPr lang="en-US" sz="1400" b="1" dirty="0"/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371600" y="1905000"/>
            <a:ext cx="381000" cy="381000"/>
            <a:chOff x="2078" y="1680"/>
            <a:chExt cx="1615" cy="1615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1981200" y="2743200"/>
            <a:ext cx="381000" cy="381000"/>
            <a:chOff x="2078" y="1680"/>
            <a:chExt cx="1615" cy="1615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2133600" y="3429000"/>
            <a:ext cx="381000" cy="381000"/>
            <a:chOff x="2078" y="1680"/>
            <a:chExt cx="1615" cy="1615"/>
          </a:xfrm>
        </p:grpSpPr>
        <p:sp>
          <p:nvSpPr>
            <p:cNvPr id="26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2133600" y="4267200"/>
            <a:ext cx="381000" cy="381000"/>
            <a:chOff x="2078" y="1680"/>
            <a:chExt cx="1615" cy="1615"/>
          </a:xfrm>
        </p:grpSpPr>
        <p:sp>
          <p:nvSpPr>
            <p:cNvPr id="33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9" name="Group 37"/>
          <p:cNvGrpSpPr>
            <a:grpSpLocks/>
          </p:cNvGrpSpPr>
          <p:nvPr/>
        </p:nvGrpSpPr>
        <p:grpSpPr bwMode="auto">
          <a:xfrm>
            <a:off x="1905000" y="4800600"/>
            <a:ext cx="355600" cy="381000"/>
            <a:chOff x="2078" y="1680"/>
            <a:chExt cx="1615" cy="1615"/>
          </a:xfrm>
        </p:grpSpPr>
        <p:sp>
          <p:nvSpPr>
            <p:cNvPr id="40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0" name="AutoShape 4"/>
          <p:cNvSpPr>
            <a:spLocks noChangeArrowheads="1"/>
          </p:cNvSpPr>
          <p:nvPr/>
        </p:nvSpPr>
        <p:spPr bwMode="gray">
          <a:xfrm>
            <a:off x="1828800" y="5410200"/>
            <a:ext cx="68580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dirty="0" smtClean="0"/>
              <a:t>оновити спортивно-реабілітаційну базу закладу, зокрема, </a:t>
            </a:r>
          </a:p>
          <a:p>
            <a:pPr algn="ctr"/>
            <a:r>
              <a:rPr lang="uk-UA" sz="1400" dirty="0" smtClean="0"/>
              <a:t>адаптувати існуючий басейн до потреб студентів з інвалідністю</a:t>
            </a:r>
            <a:endParaRPr lang="en-US" sz="1400" b="1" dirty="0"/>
          </a:p>
        </p:txBody>
      </p:sp>
      <p:sp>
        <p:nvSpPr>
          <p:cNvPr id="61" name="AutoShape 4"/>
          <p:cNvSpPr>
            <a:spLocks noChangeArrowheads="1"/>
          </p:cNvSpPr>
          <p:nvPr/>
        </p:nvSpPr>
        <p:spPr bwMode="gray">
          <a:xfrm>
            <a:off x="1295400" y="6096000"/>
            <a:ext cx="6629400" cy="508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dirty="0" smtClean="0"/>
              <a:t>постійно оновлювати </a:t>
            </a:r>
            <a:r>
              <a:rPr lang="uk-UA" sz="1400" dirty="0" err="1" smtClean="0"/>
              <a:t>безбар’єрний</a:t>
            </a:r>
            <a:r>
              <a:rPr lang="uk-UA" sz="1400" dirty="0" smtClean="0"/>
              <a:t> простір в навчальному корпусі, </a:t>
            </a:r>
          </a:p>
          <a:p>
            <a:pPr algn="ctr"/>
            <a:r>
              <a:rPr lang="uk-UA" sz="1400" dirty="0" smtClean="0"/>
              <a:t>студентському гуртожитку та на території закладу</a:t>
            </a:r>
            <a:endParaRPr lang="en-US" sz="1400" b="1" dirty="0"/>
          </a:p>
        </p:txBody>
      </p:sp>
      <p:grpSp>
        <p:nvGrpSpPr>
          <p:cNvPr id="62" name="Group 9"/>
          <p:cNvGrpSpPr>
            <a:grpSpLocks/>
          </p:cNvGrpSpPr>
          <p:nvPr/>
        </p:nvGrpSpPr>
        <p:grpSpPr bwMode="auto">
          <a:xfrm>
            <a:off x="990600" y="5943600"/>
            <a:ext cx="381000" cy="381000"/>
            <a:chOff x="2078" y="1680"/>
            <a:chExt cx="1615" cy="1615"/>
          </a:xfrm>
        </p:grpSpPr>
        <p:sp>
          <p:nvSpPr>
            <p:cNvPr id="63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6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7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9" name="Group 16"/>
          <p:cNvGrpSpPr>
            <a:grpSpLocks/>
          </p:cNvGrpSpPr>
          <p:nvPr/>
        </p:nvGrpSpPr>
        <p:grpSpPr bwMode="auto">
          <a:xfrm>
            <a:off x="1600200" y="5410200"/>
            <a:ext cx="381000" cy="381000"/>
            <a:chOff x="2078" y="1680"/>
            <a:chExt cx="1615" cy="1615"/>
          </a:xfrm>
        </p:grpSpPr>
        <p:sp>
          <p:nvSpPr>
            <p:cNvPr id="70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5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Інфраструктура та безпека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B8CCFE">
                  <a:gamma/>
                  <a:tint val="39216"/>
                  <a:invGamma/>
                </a:srgbClr>
              </a:gs>
              <a:gs pos="100000">
                <a:srgbClr val="B8CCFE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>
            <a:off x="2057400" y="5029200"/>
            <a:ext cx="6477000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dirty="0" smtClean="0"/>
              <a:t>підтримувати в належному стані цокольний поверх та підвальне </a:t>
            </a:r>
          </a:p>
          <a:p>
            <a:pPr algn="ctr"/>
            <a:r>
              <a:rPr lang="uk-UA" sz="1400" dirty="0" smtClean="0"/>
              <a:t>приміщення Інституту, що використовуються як укриття </a:t>
            </a:r>
          </a:p>
          <a:p>
            <a:pPr algn="ctr"/>
            <a:r>
              <a:rPr lang="uk-UA" sz="1400" dirty="0" smtClean="0"/>
              <a:t>в разі надзвичайних ситуацій та ін.</a:t>
            </a:r>
            <a:endParaRPr lang="en-US" sz="1400" b="1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2438400" y="3733800"/>
            <a:ext cx="61722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dirty="0" smtClean="0"/>
              <a:t>реконструювати Літній табір відпочинку «Надія» (с. </a:t>
            </a:r>
            <a:r>
              <a:rPr lang="uk-UA" sz="1400" dirty="0" err="1" smtClean="0"/>
              <a:t>Суржа</a:t>
            </a:r>
            <a:r>
              <a:rPr lang="uk-UA" sz="1400" dirty="0" smtClean="0"/>
              <a:t>), </a:t>
            </a:r>
          </a:p>
          <a:p>
            <a:pPr algn="ctr"/>
            <a:r>
              <a:rPr lang="uk-UA" sz="1400" dirty="0" smtClean="0"/>
              <a:t>для надання реабілітаційних послуг</a:t>
            </a:r>
            <a:endParaRPr lang="en-US" sz="1400" b="1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2362200" y="2819400"/>
            <a:ext cx="63246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dirty="0" smtClean="0"/>
              <a:t>постійно осучаснювати пожежну сигналізацію </a:t>
            </a:r>
          </a:p>
          <a:p>
            <a:pPr algn="ctr"/>
            <a:r>
              <a:rPr lang="uk-UA" sz="1400" dirty="0" smtClean="0"/>
              <a:t>та засоби пожежогасіння, оповіщення</a:t>
            </a:r>
            <a:endParaRPr lang="en-US" sz="1400" b="1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1676400" y="1752600"/>
            <a:ext cx="6934200" cy="7286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dirty="0" smtClean="0"/>
              <a:t>постійно виконувати вимоги чинного законодавства України щодо безпечних, </a:t>
            </a:r>
          </a:p>
          <a:p>
            <a:pPr algn="ctr"/>
            <a:r>
              <a:rPr lang="uk-UA" sz="1400" dirty="0" smtClean="0"/>
              <a:t>повноцінних та здорових умов перебування всіх здобувачів освіти, </a:t>
            </a:r>
          </a:p>
          <a:p>
            <a:pPr algn="ctr"/>
            <a:r>
              <a:rPr lang="uk-UA" sz="1400" dirty="0" smtClean="0"/>
              <a:t>членів трудового колективу Інституту, відвідувачів тощо.</a:t>
            </a:r>
            <a:endParaRPr lang="en-US" sz="1400" b="1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371600" y="1905000"/>
            <a:ext cx="381000" cy="381000"/>
            <a:chOff x="2078" y="1680"/>
            <a:chExt cx="1615" cy="1615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057400" y="2819400"/>
            <a:ext cx="381000" cy="381000"/>
            <a:chOff x="2078" y="1680"/>
            <a:chExt cx="1615" cy="1615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2133600" y="3810000"/>
            <a:ext cx="381000" cy="381000"/>
            <a:chOff x="2078" y="1680"/>
            <a:chExt cx="1615" cy="1615"/>
          </a:xfrm>
        </p:grpSpPr>
        <p:sp>
          <p:nvSpPr>
            <p:cNvPr id="26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1828800" y="5105400"/>
            <a:ext cx="381000" cy="381000"/>
            <a:chOff x="2078" y="1680"/>
            <a:chExt cx="1615" cy="1615"/>
          </a:xfrm>
        </p:grpSpPr>
        <p:sp>
          <p:nvSpPr>
            <p:cNvPr id="33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3840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000" dirty="0" smtClean="0"/>
              <a:t>Реалізація поставлених цілей здійснюватиметься за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вектором розвитку системи інклюзивної освіти та наукової діяльності </a:t>
            </a:r>
            <a:r>
              <a:rPr lang="uk-UA" sz="2000" dirty="0" smtClean="0"/>
              <a:t>шляхом підготовки </a:t>
            </a:r>
            <a:r>
              <a:rPr lang="uk-UA" sz="2000" b="1" i="1" dirty="0" smtClean="0"/>
              <a:t>високопрофесійних, конкурентоспроможних фахівців</a:t>
            </a:r>
            <a:r>
              <a:rPr lang="uk-UA" sz="2000" dirty="0" smtClean="0"/>
              <a:t>, здатних активно діяти в умовах </a:t>
            </a:r>
            <a:r>
              <a:rPr lang="uk-UA" sz="2000" b="1" i="1" dirty="0" smtClean="0"/>
              <a:t>ринкової економіки та соціального партнерства</a:t>
            </a:r>
            <a:r>
              <a:rPr lang="uk-UA" sz="2000" dirty="0" smtClean="0"/>
              <a:t>, розвитку </a:t>
            </a:r>
            <a:r>
              <a:rPr lang="uk-UA" sz="2000" b="1" i="1" dirty="0" smtClean="0"/>
              <a:t>наукових пріоритетів</a:t>
            </a:r>
            <a:r>
              <a:rPr lang="uk-UA" sz="2000" dirty="0" smtClean="0"/>
              <a:t>, </a:t>
            </a:r>
            <a:r>
              <a:rPr lang="uk-UA" sz="2000" b="1" i="1" dirty="0" smtClean="0"/>
              <a:t>наукових шкіл</a:t>
            </a:r>
            <a:r>
              <a:rPr lang="uk-UA" sz="2000" dirty="0" smtClean="0"/>
              <a:t>, </a:t>
            </a:r>
            <a:r>
              <a:rPr lang="uk-UA" sz="2000" b="1" i="1" dirty="0" smtClean="0"/>
              <a:t>інноваційної складової </a:t>
            </a:r>
            <a:r>
              <a:rPr lang="uk-UA" sz="2000" dirty="0" smtClean="0"/>
              <a:t>в умовах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воєнного стану та післявоєнного відновлення країни та суспільства</a:t>
            </a:r>
            <a:r>
              <a:rPr lang="uk-UA" sz="2000" b="1" dirty="0" smtClean="0"/>
              <a:t>.</a:t>
            </a:r>
          </a:p>
          <a:p>
            <a:pPr algn="ctr">
              <a:buNone/>
            </a:pPr>
            <a:r>
              <a:rPr lang="uk-UA" sz="2800" b="1" dirty="0" smtClean="0">
                <a:solidFill>
                  <a:srgbClr val="0000FF"/>
                </a:solidFill>
              </a:rPr>
              <a:t>Разом до перемоги!</a:t>
            </a:r>
          </a:p>
          <a:p>
            <a:pPr algn="ctr"/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76200"/>
            <a:ext cx="1235071" cy="1212400"/>
          </a:xfrm>
          <a:prstGeom prst="flowChartConnector">
            <a:avLst/>
          </a:prstGeom>
        </p:spPr>
      </p:pic>
      <p:pic>
        <p:nvPicPr>
          <p:cNvPr id="1026" name="Picture 2" descr="D:\Інститут\Вишиванка 2022\Загальне фото вишиванка 2022.jpg"/>
          <p:cNvPicPr>
            <a:picLocks noChangeAspect="1" noChangeArrowheads="1"/>
          </p:cNvPicPr>
          <p:nvPr/>
        </p:nvPicPr>
        <p:blipFill>
          <a:blip r:embed="rId3" cstate="print"/>
          <a:srcRect b="6897"/>
          <a:stretch>
            <a:fillRect/>
          </a:stretch>
        </p:blipFill>
        <p:spPr bwMode="auto">
          <a:xfrm>
            <a:off x="2133600" y="3771900"/>
            <a:ext cx="44196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0800" y="2209800"/>
            <a:ext cx="6400800" cy="3200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endParaRPr lang="uk-UA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Жити – означає працювати. Праця на благо інших є справжнім життям людини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  <a:buNone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>
              <a:lnSpc>
                <a:spcPct val="150000"/>
              </a:lnSpc>
              <a:buNone/>
            </a:pP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Вольтер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929" y="152400"/>
            <a:ext cx="931498" cy="914400"/>
          </a:xfrm>
          <a:prstGeom prst="flowChartConnector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52600" y="-1332438"/>
            <a:ext cx="53927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uk-UA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 КРЕДО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304800"/>
            <a:ext cx="3913251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ЖИТТЄВЕ КРЕДО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600200"/>
            <a:ext cx="2444355" cy="2503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Основна </a:t>
            </a:r>
            <a:r>
              <a:rPr lang="uk-UA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мета </a:t>
            </a:r>
            <a:endParaRPr lang="uk-UA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929" y="152400"/>
            <a:ext cx="931498" cy="914400"/>
          </a:xfrm>
          <a:prstGeom prst="flowChartConnector">
            <a:avLst/>
          </a:prstGeom>
        </p:spPr>
      </p:pic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838200" y="1981200"/>
            <a:ext cx="7543800" cy="4343400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7099E2"/>
            </a:solidFill>
            <a:round/>
            <a:headEnd/>
            <a:tailEnd/>
          </a:ln>
          <a:effectLst>
            <a:outerShdw dist="107763" dir="2700000" algn="ctr" rotWithShape="0">
              <a:srgbClr val="C0C0C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66800" y="2590800"/>
            <a:ext cx="701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Основна мета – інноваційний та динамічний розвиток </a:t>
            </a:r>
            <a:r>
              <a:rPr lang="uk-UA" sz="2000" b="1" i="1" dirty="0" smtClean="0"/>
              <a:t>Навчально-реабілітаційного закладу вищої освіти «Кам’янець-Подільський державний інститут» </a:t>
            </a:r>
            <a:r>
              <a:rPr lang="uk-UA" sz="2000" dirty="0" smtClean="0"/>
              <a:t>як загальнодержавного інклюзивного закладу вищої освіти, який провадить освітню, науково-дослідну, інноваційну діяльність, а також надає реабілітаційні послуги для здобувачів освіти, осіб з особливими освітніми потребами, з метою підготовки конкурентоспроможних і кваліфікованих фахівців з урахуванням принципів та цінностей національної системи освіти та стандартів України і ЄС.</a:t>
            </a:r>
            <a:endParaRPr lang="uk-UA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7647" r="16452" b="8824"/>
          <a:stretch>
            <a:fillRect/>
          </a:stretch>
        </p:blipFill>
        <p:spPr bwMode="auto">
          <a:xfrm>
            <a:off x="533400" y="609600"/>
            <a:ext cx="7725156" cy="576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948" b="17582"/>
          <a:stretch/>
        </p:blipFill>
        <p:spPr>
          <a:xfrm>
            <a:off x="228600" y="2743200"/>
            <a:ext cx="8763000" cy="3886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3810000"/>
            <a:ext cx="1164373" cy="1143000"/>
          </a:xfrm>
          <a:prstGeom prst="flowChartConnector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3048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Передвиборча програма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371600"/>
            <a:ext cx="77724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uk-UA" dirty="0" smtClean="0"/>
              <a:t>базується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/>
              <a:t>на </a:t>
            </a:r>
            <a:r>
              <a:rPr lang="uk-UA" b="1" dirty="0" smtClean="0">
                <a:solidFill>
                  <a:srgbClr val="0000FF"/>
                </a:solidFill>
              </a:rPr>
              <a:t>основних принципах розвитку академічного </a:t>
            </a:r>
            <a:r>
              <a:rPr lang="uk-UA" b="1" dirty="0" err="1" smtClean="0">
                <a:solidFill>
                  <a:srgbClr val="0000FF"/>
                </a:solidFill>
              </a:rPr>
              <a:t>освітньо-наукового</a:t>
            </a:r>
            <a:r>
              <a:rPr lang="uk-UA" b="1" dirty="0" smtClean="0">
                <a:solidFill>
                  <a:srgbClr val="0000FF"/>
                </a:solidFill>
              </a:rPr>
              <a:t> середовища</a:t>
            </a:r>
            <a:r>
              <a:rPr lang="uk-UA" dirty="0" smtClean="0"/>
              <a:t>, в якій висвітлено стратегічні цілі подальшої діяльності Інституту за умов </a:t>
            </a:r>
            <a:r>
              <a:rPr lang="uk-UA" b="1" dirty="0" smtClean="0">
                <a:solidFill>
                  <a:srgbClr val="0000FF"/>
                </a:solidFill>
              </a:rPr>
              <a:t>відкритості</a:t>
            </a:r>
            <a:r>
              <a:rPr lang="uk-UA" b="1" dirty="0" smtClean="0"/>
              <a:t> </a:t>
            </a:r>
            <a:r>
              <a:rPr lang="uk-UA" dirty="0" smtClean="0"/>
              <a:t>учасників освітнього процесу, </a:t>
            </a:r>
            <a:r>
              <a:rPr lang="uk-UA" b="1" dirty="0" smtClean="0">
                <a:solidFill>
                  <a:srgbClr val="0000FF"/>
                </a:solidFill>
              </a:rPr>
              <a:t>доступності</a:t>
            </a:r>
            <a:r>
              <a:rPr lang="uk-UA" b="1" dirty="0" smtClean="0"/>
              <a:t> </a:t>
            </a:r>
            <a:r>
              <a:rPr lang="uk-UA" dirty="0" smtClean="0"/>
              <a:t>до освітнього середовища</a:t>
            </a:r>
            <a:r>
              <a:rPr lang="uk-UA" b="1" dirty="0" smtClean="0"/>
              <a:t>, </a:t>
            </a:r>
            <a:r>
              <a:rPr lang="uk-UA" b="1" dirty="0" err="1" smtClean="0">
                <a:solidFill>
                  <a:srgbClr val="0000FF"/>
                </a:solidFill>
              </a:rPr>
              <a:t>інклюзивності</a:t>
            </a:r>
            <a:r>
              <a:rPr lang="uk-UA" b="1" dirty="0" smtClean="0"/>
              <a:t>, а </a:t>
            </a:r>
            <a:r>
              <a:rPr lang="uk-UA" b="1" dirty="0" smtClean="0"/>
              <a:t>також:</a:t>
            </a:r>
            <a:endParaRPr lang="uk-UA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9718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00FF"/>
                </a:solidFill>
              </a:rPr>
              <a:t>прозорості та публічності </a:t>
            </a:r>
            <a:r>
              <a:rPr lang="uk-UA" dirty="0" smtClean="0"/>
              <a:t>ухвалення адміністративних рішень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5105400"/>
            <a:ext cx="3429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1"/>
                </a:solidFill>
              </a:rPr>
              <a:t>забезпечення </a:t>
            </a:r>
            <a:r>
              <a:rPr lang="uk-UA" sz="1400" b="1" dirty="0" smtClean="0">
                <a:solidFill>
                  <a:schemeClr val="bg1"/>
                </a:solidFill>
              </a:rPr>
              <a:t>ефективного механізму соціальних гарантій </a:t>
            </a:r>
            <a:r>
              <a:rPr lang="uk-UA" sz="1400" dirty="0" smtClean="0">
                <a:solidFill>
                  <a:schemeClr val="bg1"/>
                </a:solidFill>
              </a:rPr>
              <a:t>для студентського та викладацького колективу Інституту, а також усіх категорій здобувачів освіти з різними нозологіями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43600" y="29718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створення</a:t>
            </a:r>
            <a:r>
              <a:rPr lang="uk-UA" dirty="0" smtClean="0"/>
              <a:t> </a:t>
            </a:r>
            <a:r>
              <a:rPr lang="uk-UA" b="1" dirty="0" smtClean="0">
                <a:solidFill>
                  <a:schemeClr val="bg1"/>
                </a:solidFill>
              </a:rPr>
              <a:t>сприятливої атмосфери для самореалізації особистості 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1200" y="51816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формування </a:t>
            </a:r>
            <a:r>
              <a:rPr lang="uk-UA" b="1" dirty="0" smtClean="0">
                <a:solidFill>
                  <a:schemeClr val="bg1"/>
                </a:solidFill>
              </a:rPr>
              <a:t>національно свідомої еліти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Стратегічні цілі:</a:t>
            </a:r>
            <a:endParaRPr lang="uk-UA" dirty="0">
              <a:solidFill>
                <a:srgbClr val="C00000"/>
              </a:solidFill>
            </a:endParaRPr>
          </a:p>
        </p:txBody>
      </p:sp>
      <p:grpSp>
        <p:nvGrpSpPr>
          <p:cNvPr id="4" name="Gruppieren 1"/>
          <p:cNvGrpSpPr/>
          <p:nvPr/>
        </p:nvGrpSpPr>
        <p:grpSpPr>
          <a:xfrm>
            <a:off x="1" y="1143000"/>
            <a:ext cx="9143999" cy="5715000"/>
            <a:chOff x="177349" y="1552575"/>
            <a:chExt cx="8790095" cy="4249738"/>
          </a:xfrm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177800" stA="23000" endPos="38500" dist="101600" dir="5400000" sy="-100000" algn="bl" rotWithShape="0"/>
          </a:effectLst>
        </p:grpSpPr>
        <p:sp>
          <p:nvSpPr>
            <p:cNvPr id="5" name="AutoShape 20"/>
            <p:cNvSpPr>
              <a:spLocks noChangeArrowheads="1"/>
            </p:cNvSpPr>
            <p:nvPr/>
          </p:nvSpPr>
          <p:spPr bwMode="gray">
            <a:xfrm>
              <a:off x="323850" y="1552575"/>
              <a:ext cx="8643594" cy="4249738"/>
            </a:xfrm>
            <a:prstGeom prst="homePlate">
              <a:avLst>
                <a:gd name="adj" fmla="val 20359"/>
              </a:avLst>
            </a:prstGeom>
            <a:solidFill>
              <a:srgbClr val="FFFFFF"/>
            </a:solidFill>
            <a:ln w="12700" algn="ctr">
              <a:solidFill>
                <a:srgbClr val="DDDDDD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FFFFFF"/>
                </a:buClr>
                <a:defRPr/>
              </a:pPr>
              <a:endParaRPr lang="de-DE" sz="2000" b="1" noProof="1">
                <a:solidFill>
                  <a:srgbClr val="000000"/>
                </a:solidFill>
              </a:endParaRPr>
            </a:p>
          </p:txBody>
        </p:sp>
        <p:sp>
          <p:nvSpPr>
            <p:cNvPr id="6" name="Eingekerbter Richtungspfeil 14"/>
            <p:cNvSpPr/>
            <p:nvPr/>
          </p:nvSpPr>
          <p:spPr bwMode="gray">
            <a:xfrm>
              <a:off x="2946792" y="1654629"/>
              <a:ext cx="3310372" cy="4031959"/>
            </a:xfrm>
            <a:prstGeom prst="chevron">
              <a:avLst>
                <a:gd name="adj" fmla="val 2523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285750" indent="-285750">
                <a:buFont typeface="Wingdings" pitchFamily="2" charset="2"/>
                <a:buChar char="§"/>
              </a:pPr>
              <a:endParaRPr lang="en-US" sz="1600" noProof="1">
                <a:solidFill>
                  <a:srgbClr val="000000"/>
                </a:solidFill>
              </a:endParaRPr>
            </a:p>
          </p:txBody>
        </p:sp>
        <p:sp>
          <p:nvSpPr>
            <p:cNvPr id="7" name="_color1"/>
            <p:cNvSpPr>
              <a:spLocks noChangeArrowheads="1"/>
            </p:cNvSpPr>
            <p:nvPr/>
          </p:nvSpPr>
          <p:spPr bwMode="gray">
            <a:xfrm>
              <a:off x="177349" y="1655792"/>
              <a:ext cx="3516037" cy="4030905"/>
            </a:xfrm>
            <a:prstGeom prst="homePlate">
              <a:avLst>
                <a:gd name="adj" fmla="val 25000"/>
              </a:avLst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0" rIns="144000" bIns="0" anchor="ctr"/>
            <a:lstStyle/>
            <a:p>
              <a:pPr marL="180000" lvl="0" indent="-180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uk-UA" sz="1400" dirty="0" smtClean="0"/>
                <a:t>упродовж навчання здобувачі освіти Інституту, окрім необхідних </a:t>
              </a:r>
              <a:r>
                <a:rPr lang="uk-UA" sz="1400" b="1" i="1" dirty="0" smtClean="0">
                  <a:solidFill>
                    <a:srgbClr val="C00000"/>
                  </a:solidFill>
                </a:rPr>
                <a:t>професійних компетенцій, отримують навички, які направлені на їх адаптацію, враховуючи індивідуальні особливості здобувачів</a:t>
              </a:r>
              <a:r>
                <a:rPr lang="uk-UA" sz="1400" dirty="0" smtClean="0"/>
                <a:t>, у суспільство, тому Інститут збільшуватиме контингент студентів та продовжуватиме кращі традиції освіти і науки на теренах Хмельниччини, України та на міжнародному рівні у контексті удосконалення інклюзивного освітнього простору, поліпшення умов для розвитку здобувачів вищої освіти як активних представників суспільства та ініціативної молоді країни, свідомих громадян, цілісних та креативних особистостей, конкурентоспроможних фахівців      та лідерів</a:t>
              </a:r>
              <a:endParaRPr lang="en-US" sz="1400" noProof="1">
                <a:solidFill>
                  <a:srgbClr val="000000"/>
                </a:solidFill>
              </a:endParaRPr>
            </a:p>
          </p:txBody>
        </p:sp>
        <p:sp>
          <p:nvSpPr>
            <p:cNvPr id="8" name="Eingekerbter Richtungspfeil 15"/>
            <p:cNvSpPr/>
            <p:nvPr/>
          </p:nvSpPr>
          <p:spPr bwMode="gray">
            <a:xfrm>
              <a:off x="5490891" y="1654629"/>
              <a:ext cx="3330052" cy="4031959"/>
            </a:xfrm>
            <a:prstGeom prst="chevron">
              <a:avLst>
                <a:gd name="adj" fmla="val 2523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285750" indent="-285750">
                <a:buFont typeface="Wingdings" pitchFamily="2" charset="2"/>
                <a:buChar char="§"/>
              </a:pPr>
              <a:endParaRPr lang="en-US" sz="1600" noProof="1">
                <a:solidFill>
                  <a:schemeClr val="bg1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429000" y="1828800"/>
            <a:ext cx="2362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uk-UA" sz="1400" dirty="0" smtClean="0"/>
              <a:t>розуміючи вимоги невпинного часу </a:t>
            </a:r>
            <a:r>
              <a:rPr lang="uk-UA" sz="1400" dirty="0" err="1" smtClean="0"/>
              <a:t>глобалізованого</a:t>
            </a:r>
            <a:r>
              <a:rPr lang="uk-UA" sz="1400" dirty="0" smtClean="0"/>
              <a:t> та інформаційно-технологічного світу, </a:t>
            </a:r>
            <a:r>
              <a:rPr lang="uk-UA" sz="1400" dirty="0" err="1" smtClean="0"/>
              <a:t>освітньо-наукова</a:t>
            </a:r>
            <a:r>
              <a:rPr lang="uk-UA" sz="1400" dirty="0" smtClean="0"/>
              <a:t> діяльність Інституту буде спрямована на підготовку здобувачів освіти, майбутніх фахівців, які ефективно будуватимуть свою професійну діяльність не лише в </a:t>
            </a:r>
            <a:r>
              <a:rPr lang="uk-UA" sz="1400" b="1" i="1" dirty="0" err="1" smtClean="0">
                <a:solidFill>
                  <a:srgbClr val="C00000"/>
                </a:solidFill>
              </a:rPr>
              <a:t>офлайн</a:t>
            </a:r>
            <a:r>
              <a:rPr lang="uk-UA" sz="1400" b="1" i="1" dirty="0" smtClean="0">
                <a:solidFill>
                  <a:srgbClr val="C00000"/>
                </a:solidFill>
              </a:rPr>
              <a:t> середовищі</a:t>
            </a:r>
            <a:r>
              <a:rPr lang="uk-UA" sz="1400" dirty="0" smtClean="0"/>
              <a:t>, але й з застосуванням </a:t>
            </a:r>
            <a:r>
              <a:rPr lang="uk-UA" sz="1400" b="1" i="1" dirty="0" smtClean="0">
                <a:solidFill>
                  <a:srgbClr val="C00000"/>
                </a:solidFill>
              </a:rPr>
              <a:t>інформаційно-комунікативних ресурсів</a:t>
            </a:r>
            <a:r>
              <a:rPr lang="uk-UA" sz="1400" dirty="0" smtClean="0">
                <a:solidFill>
                  <a:srgbClr val="C00000"/>
                </a:solidFill>
              </a:rPr>
              <a:t> </a:t>
            </a:r>
            <a:r>
              <a:rPr lang="uk-UA" sz="1400" dirty="0" smtClean="0"/>
              <a:t>в </a:t>
            </a:r>
            <a:r>
              <a:rPr lang="uk-UA" sz="1400" b="1" i="1" dirty="0" err="1" smtClean="0">
                <a:solidFill>
                  <a:srgbClr val="C00000"/>
                </a:solidFill>
              </a:rPr>
              <a:t>онлайн</a:t>
            </a:r>
            <a:r>
              <a:rPr lang="uk-UA" sz="1400" dirty="0" smtClean="0">
                <a:solidFill>
                  <a:srgbClr val="C00000"/>
                </a:solidFill>
              </a:rPr>
              <a:t> та </a:t>
            </a:r>
            <a:r>
              <a:rPr lang="uk-UA" sz="1400" b="1" i="1" dirty="0" smtClean="0">
                <a:solidFill>
                  <a:srgbClr val="C00000"/>
                </a:solidFill>
              </a:rPr>
              <a:t>дистанційній</a:t>
            </a:r>
            <a:r>
              <a:rPr lang="uk-UA" sz="1400" dirty="0" smtClean="0">
                <a:solidFill>
                  <a:srgbClr val="C00000"/>
                </a:solidFill>
              </a:rPr>
              <a:t> </a:t>
            </a:r>
            <a:r>
              <a:rPr lang="uk-UA" sz="1400" dirty="0" smtClean="0"/>
              <a:t>формі</a:t>
            </a:r>
            <a:endParaRPr lang="en-US" sz="1400" noProof="1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4600" y="1524000"/>
            <a:ext cx="23622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300" dirty="0" smtClean="0">
                <a:solidFill>
                  <a:schemeClr val="bg1"/>
                </a:solidFill>
              </a:rPr>
              <a:t>Інститут надалі </a:t>
            </a:r>
          </a:p>
          <a:p>
            <a:r>
              <a:rPr lang="uk-UA" sz="1300" dirty="0" smtClean="0">
                <a:solidFill>
                  <a:schemeClr val="bg1"/>
                </a:solidFill>
              </a:rPr>
              <a:t>допомагатиме та братиме активну участь у боротьбі країни за майбутнє в умовах воєнного і післявоєнного часу. Так, крім волонтерської допомоги, яку заклад здійснює з початку війни, діяльність Інституту буде спрямована на професійну підготовку здобувачів освіти в умовах </a:t>
            </a:r>
            <a:r>
              <a:rPr lang="uk-UA" sz="1300" b="1" i="1" dirty="0" smtClean="0">
                <a:solidFill>
                  <a:schemeClr val="bg1"/>
                </a:solidFill>
              </a:rPr>
              <a:t>відновлювальних процесів країни</a:t>
            </a:r>
            <a:r>
              <a:rPr lang="uk-UA" sz="1300" dirty="0" smtClean="0">
                <a:solidFill>
                  <a:schemeClr val="bg1"/>
                </a:solidFill>
              </a:rPr>
              <a:t>, яка передбачає активну участь у відновленні сфер життєдіяльності суспільства, відповідно до професійної підготовки, а саме, у сфері економіки, фінансів, обліку і оподаткування, страхування, банківської справи, соціальної роботи і психології, комп’ютерних наук інших сфер життєдіяльності суспільства</a:t>
            </a:r>
            <a:endParaRPr lang="uk-UA" sz="1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Стратегічні цілі:</a:t>
            </a:r>
            <a:endParaRPr lang="uk-UA" dirty="0">
              <a:solidFill>
                <a:srgbClr val="C00000"/>
              </a:solidFill>
            </a:endParaRPr>
          </a:p>
        </p:txBody>
      </p:sp>
      <p:grpSp>
        <p:nvGrpSpPr>
          <p:cNvPr id="3" name="Gruppieren 1"/>
          <p:cNvGrpSpPr/>
          <p:nvPr/>
        </p:nvGrpSpPr>
        <p:grpSpPr>
          <a:xfrm>
            <a:off x="1" y="1143000"/>
            <a:ext cx="9143999" cy="5715000"/>
            <a:chOff x="177349" y="1552575"/>
            <a:chExt cx="8790095" cy="4249738"/>
          </a:xfrm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177800" stA="23000" endPos="38500" dist="101600" dir="5400000" sy="-100000" algn="bl" rotWithShape="0"/>
          </a:effectLst>
        </p:grpSpPr>
        <p:sp>
          <p:nvSpPr>
            <p:cNvPr id="5" name="AutoShape 20"/>
            <p:cNvSpPr>
              <a:spLocks noChangeArrowheads="1"/>
            </p:cNvSpPr>
            <p:nvPr/>
          </p:nvSpPr>
          <p:spPr bwMode="gray">
            <a:xfrm>
              <a:off x="323850" y="1552575"/>
              <a:ext cx="8643594" cy="4249738"/>
            </a:xfrm>
            <a:prstGeom prst="homePlate">
              <a:avLst>
                <a:gd name="adj" fmla="val 20359"/>
              </a:avLst>
            </a:prstGeom>
            <a:solidFill>
              <a:srgbClr val="FFFFFF"/>
            </a:solidFill>
            <a:ln w="12700" algn="ctr">
              <a:solidFill>
                <a:srgbClr val="DDDDDD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FFFFFF"/>
                </a:buClr>
                <a:defRPr/>
              </a:pPr>
              <a:endParaRPr lang="de-DE" sz="2000" b="1" noProof="1">
                <a:solidFill>
                  <a:srgbClr val="000000"/>
                </a:solidFill>
              </a:endParaRPr>
            </a:p>
          </p:txBody>
        </p:sp>
        <p:sp>
          <p:nvSpPr>
            <p:cNvPr id="6" name="Eingekerbter Richtungspfeil 14"/>
            <p:cNvSpPr/>
            <p:nvPr/>
          </p:nvSpPr>
          <p:spPr bwMode="gray">
            <a:xfrm>
              <a:off x="2667875" y="1654629"/>
              <a:ext cx="4468299" cy="4031959"/>
            </a:xfrm>
            <a:prstGeom prst="chevron">
              <a:avLst>
                <a:gd name="adj" fmla="val 2523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marL="285750" indent="-285750">
                <a:buFont typeface="Wingdings" pitchFamily="2" charset="2"/>
                <a:buChar char="§"/>
              </a:pPr>
              <a:endParaRPr lang="en-US" sz="1600" noProof="1">
                <a:solidFill>
                  <a:srgbClr val="000000"/>
                </a:solidFill>
              </a:endParaRPr>
            </a:p>
          </p:txBody>
        </p:sp>
        <p:sp>
          <p:nvSpPr>
            <p:cNvPr id="7" name="_color1"/>
            <p:cNvSpPr>
              <a:spLocks noChangeArrowheads="1"/>
            </p:cNvSpPr>
            <p:nvPr/>
          </p:nvSpPr>
          <p:spPr bwMode="gray">
            <a:xfrm>
              <a:off x="177349" y="1655792"/>
              <a:ext cx="3149783" cy="4030905"/>
            </a:xfrm>
            <a:prstGeom prst="homePlate">
              <a:avLst>
                <a:gd name="adj" fmla="val 25000"/>
              </a:avLst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0" rIns="144000" bIns="0" anchor="ctr"/>
            <a:lstStyle/>
            <a:p>
              <a:pPr marL="180000" lvl="0" indent="-180000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buFont typeface="Wingdings" pitchFamily="2" charset="2"/>
                <a:buChar char="§"/>
                <a:defRPr/>
              </a:pPr>
              <a:r>
                <a:rPr lang="uk-UA" sz="1400" dirty="0" smtClean="0"/>
                <a:t>розвиток інклюзивного простору в межах закладу та становлення НРЗВО «Кам’янець-Подільський державний інститут» як </a:t>
              </a:r>
              <a:r>
                <a:rPr lang="uk-UA" sz="1400" b="1" i="1" dirty="0" smtClean="0">
                  <a:solidFill>
                    <a:srgbClr val="C00000"/>
                  </a:solidFill>
                </a:rPr>
                <a:t>центру розвитку інклюзивної освіти, інклюзивного </a:t>
              </a:r>
              <a:r>
                <a:rPr lang="uk-UA" sz="1400" b="1" i="1" dirty="0" err="1" smtClean="0">
                  <a:solidFill>
                    <a:srgbClr val="C00000"/>
                  </a:solidFill>
                </a:rPr>
                <a:t>освітньо-наукового</a:t>
              </a:r>
              <a:r>
                <a:rPr lang="uk-UA" sz="1400" b="1" i="1" dirty="0" smtClean="0">
                  <a:solidFill>
                    <a:srgbClr val="C00000"/>
                  </a:solidFill>
                </a:rPr>
                <a:t> простору</a:t>
              </a:r>
              <a:r>
                <a:rPr lang="uk-UA" sz="1400" dirty="0" smtClean="0"/>
                <a:t>, створення Всеукраїнського інклюзивного центру, надання освітньо-професійних послуг, які спрямовані на формування загальних та спеціальних компетенцій для фахівців та осіб, діяльність яких спрямована на комунікацію та взаємодію з особами з інвалідністю     </a:t>
              </a:r>
              <a:endParaRPr lang="en-US" sz="1400" noProof="1">
                <a:solidFill>
                  <a:srgbClr val="000000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581400" y="1981200"/>
            <a:ext cx="2971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uk-UA" sz="1400" b="1" i="1" dirty="0" smtClean="0">
                <a:solidFill>
                  <a:srgbClr val="C00000"/>
                </a:solidFill>
              </a:rPr>
              <a:t>розширення співробітництва</a:t>
            </a:r>
          </a:p>
          <a:p>
            <a:pPr marL="285750" indent="-285750"/>
            <a:r>
              <a:rPr lang="uk-UA" sz="1400" dirty="0" smtClean="0"/>
              <a:t> з регіональними, українськими та закордонними вищими навчальними закладами, організаціями, підприємствами, громадськими та молодіжними організаціями задля розвитку практичної підготовки здобувачів освіти, </a:t>
            </a:r>
            <a:r>
              <a:rPr lang="uk-UA" sz="1400" dirty="0" err="1" smtClean="0"/>
              <a:t>проєктної</a:t>
            </a:r>
            <a:r>
              <a:rPr lang="uk-UA" sz="1400" dirty="0" smtClean="0"/>
              <a:t> діяльності майбутніх фахівців та дуальної освіти; налагодження широкої мережі партнерських інституцій та установ в Україні і за кордоном для реалізації різноформатних проєктів освітнього, наукового, спортивно-реабілітаційного, соціально-громадянського, спортивно-оздоровчого та </a:t>
            </a:r>
            <a:r>
              <a:rPr lang="uk-UA" sz="1400" dirty="0" err="1" smtClean="0"/>
              <a:t>освітньо-культурного</a:t>
            </a:r>
            <a:r>
              <a:rPr lang="uk-UA" sz="1400" dirty="0" smtClean="0"/>
              <a:t> напрямів</a:t>
            </a:r>
            <a:endParaRPr lang="en-US" sz="1400" noProof="1">
              <a:solidFill>
                <a:srgbClr val="0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3124200"/>
            <a:ext cx="1707747" cy="1676400"/>
          </a:xfrm>
          <a:prstGeom prst="flowChartConnector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00FF"/>
                </a:solidFill>
              </a:rPr>
              <a:t>Освітня діяльність</a:t>
            </a:r>
            <a:endParaRPr lang="uk-UA" dirty="0">
              <a:solidFill>
                <a:srgbClr val="0000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600" y="1828800"/>
            <a:ext cx="1474872" cy="1447800"/>
          </a:xfrm>
          <a:prstGeom prst="flowChartConnector">
            <a:avLst/>
          </a:prstGeom>
        </p:spPr>
      </p:pic>
      <p:sp>
        <p:nvSpPr>
          <p:cNvPr id="12" name="Rectangle 24"/>
          <p:cNvSpPr>
            <a:spLocks noChangeArrowheads="1"/>
          </p:cNvSpPr>
          <p:nvPr/>
        </p:nvSpPr>
        <p:spPr bwMode="gray">
          <a:xfrm>
            <a:off x="-228600" y="1752600"/>
            <a:ext cx="5486400" cy="719137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4953000" y="1554162"/>
            <a:ext cx="1066800" cy="1001713"/>
            <a:chOff x="2016" y="1920"/>
            <a:chExt cx="1680" cy="1680"/>
          </a:xfrm>
        </p:grpSpPr>
        <p:sp>
          <p:nvSpPr>
            <p:cNvPr id="16" name="Oval 2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10"/>
          <p:cNvSpPr>
            <a:spLocks noChangeArrowheads="1"/>
          </p:cNvSpPr>
          <p:nvPr/>
        </p:nvSpPr>
        <p:spPr bwMode="gray">
          <a:xfrm>
            <a:off x="762000" y="2743200"/>
            <a:ext cx="5267271" cy="719137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5699644" y="2490787"/>
            <a:ext cx="1067814" cy="1006475"/>
            <a:chOff x="2016" y="1920"/>
            <a:chExt cx="1680" cy="1680"/>
          </a:xfrm>
        </p:grpSpPr>
        <p:sp>
          <p:nvSpPr>
            <p:cNvPr id="22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17"/>
          <p:cNvSpPr>
            <a:spLocks noChangeArrowheads="1"/>
          </p:cNvSpPr>
          <p:nvPr/>
        </p:nvSpPr>
        <p:spPr bwMode="gray">
          <a:xfrm>
            <a:off x="1600200" y="3733800"/>
            <a:ext cx="5583813" cy="720725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9"/>
          <p:cNvGrpSpPr>
            <a:grpSpLocks/>
          </p:cNvGrpSpPr>
          <p:nvPr/>
        </p:nvGrpSpPr>
        <p:grpSpPr bwMode="auto">
          <a:xfrm>
            <a:off x="6538673" y="3452812"/>
            <a:ext cx="1078727" cy="1012825"/>
            <a:chOff x="2016" y="1920"/>
            <a:chExt cx="1680" cy="1680"/>
          </a:xfrm>
        </p:grpSpPr>
        <p:sp>
          <p:nvSpPr>
            <p:cNvPr id="28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4"/>
          <p:cNvSpPr>
            <a:spLocks noChangeArrowheads="1"/>
          </p:cNvSpPr>
          <p:nvPr/>
        </p:nvSpPr>
        <p:spPr bwMode="gray">
          <a:xfrm>
            <a:off x="1524000" y="4724400"/>
            <a:ext cx="6277503" cy="719137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7107036" y="4462462"/>
            <a:ext cx="1083403" cy="1019175"/>
            <a:chOff x="2016" y="1920"/>
            <a:chExt cx="1680" cy="1680"/>
          </a:xfrm>
        </p:grpSpPr>
        <p:sp>
          <p:nvSpPr>
            <p:cNvPr id="3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09600" y="18288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удосконалити систему внутрішнього забезпечення якості вищої освіти</a:t>
            </a:r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219200" y="28194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</a:t>
            </a:r>
            <a:r>
              <a:rPr lang="uk-UA" dirty="0" err="1" smtClean="0"/>
              <a:t>твор</a:t>
            </a:r>
            <a:r>
              <a:rPr lang="ru-RU" dirty="0" err="1" smtClean="0"/>
              <a:t>ити</a:t>
            </a:r>
            <a:r>
              <a:rPr lang="ru-RU" dirty="0" smtClean="0"/>
              <a:t> </a:t>
            </a:r>
            <a:r>
              <a:rPr lang="uk-UA" dirty="0" smtClean="0"/>
              <a:t>на Базі нашого Інституту </a:t>
            </a:r>
          </a:p>
          <a:p>
            <a:pPr algn="ctr"/>
            <a:r>
              <a:rPr lang="uk-UA" dirty="0" smtClean="0"/>
              <a:t>Всеукраїнський інклюзивний центр</a:t>
            </a:r>
            <a:endParaRPr lang="uk-UA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600200" y="3886200"/>
            <a:ext cx="393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осучаснити </a:t>
            </a:r>
            <a:r>
              <a:rPr lang="uk-UA" dirty="0" smtClean="0"/>
              <a:t>освітні програми Інституту</a:t>
            </a:r>
            <a:endParaRPr lang="uk-UA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46640" y="4767262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запровадити нові спеціальності професій майбутнього, зокрема, фіто-фермер, менеджер 3</a:t>
            </a:r>
            <a:r>
              <a:rPr lang="en-US" dirty="0" smtClean="0"/>
              <a:t>D</a:t>
            </a:r>
            <a:r>
              <a:rPr lang="uk-UA" dirty="0" smtClean="0"/>
              <a:t> друку, </a:t>
            </a:r>
            <a:r>
              <a:rPr lang="uk-UA" dirty="0" err="1" smtClean="0"/>
              <a:t>наноеколог</a:t>
            </a:r>
            <a:r>
              <a:rPr lang="uk-UA" dirty="0" smtClean="0"/>
              <a:t> тощо</a:t>
            </a:r>
            <a:endParaRPr lang="uk-UA" dirty="0"/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gray">
          <a:xfrm>
            <a:off x="152400" y="5825067"/>
            <a:ext cx="8094133" cy="7191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39" name="Group 26"/>
          <p:cNvGrpSpPr>
            <a:grpSpLocks/>
          </p:cNvGrpSpPr>
          <p:nvPr/>
        </p:nvGrpSpPr>
        <p:grpSpPr bwMode="auto">
          <a:xfrm>
            <a:off x="7941733" y="5626629"/>
            <a:ext cx="1066800" cy="1001713"/>
            <a:chOff x="2016" y="1920"/>
            <a:chExt cx="1680" cy="1680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685800" y="59436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осучаснити блок дисциплін </a:t>
            </a:r>
            <a:r>
              <a:rPr lang="uk-UA" dirty="0" smtClean="0"/>
              <a:t>вільного </a:t>
            </a:r>
            <a:r>
              <a:rPr lang="uk-UA" dirty="0" smtClean="0"/>
              <a:t>вибору студентів 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00FF"/>
                </a:solidFill>
              </a:rPr>
              <a:t>Освітня діяльність</a:t>
            </a:r>
            <a:endParaRPr lang="uk-UA" dirty="0">
              <a:solidFill>
                <a:srgbClr val="0000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8600"/>
            <a:ext cx="1066800" cy="1047219"/>
          </a:xfrm>
          <a:prstGeom prst="flowChartConnector">
            <a:avLst/>
          </a:prstGeom>
        </p:spPr>
      </p:pic>
      <p:sp>
        <p:nvSpPr>
          <p:cNvPr id="12" name="Rectangle 24"/>
          <p:cNvSpPr>
            <a:spLocks noChangeArrowheads="1"/>
          </p:cNvSpPr>
          <p:nvPr/>
        </p:nvSpPr>
        <p:spPr bwMode="gray">
          <a:xfrm>
            <a:off x="-228600" y="1752600"/>
            <a:ext cx="6705600" cy="121920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019800" y="1600200"/>
            <a:ext cx="1447800" cy="1447800"/>
            <a:chOff x="2016" y="1920"/>
            <a:chExt cx="1680" cy="1680"/>
          </a:xfrm>
        </p:grpSpPr>
        <p:sp>
          <p:nvSpPr>
            <p:cNvPr id="16" name="Oval 2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Rectangle 10"/>
          <p:cNvSpPr>
            <a:spLocks noChangeArrowheads="1"/>
          </p:cNvSpPr>
          <p:nvPr/>
        </p:nvSpPr>
        <p:spPr bwMode="gray">
          <a:xfrm>
            <a:off x="1981200" y="3505200"/>
            <a:ext cx="5267271" cy="1066800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705600" y="3200400"/>
            <a:ext cx="1524000" cy="1447800"/>
            <a:chOff x="2016" y="1920"/>
            <a:chExt cx="1680" cy="1680"/>
          </a:xfrm>
        </p:grpSpPr>
        <p:sp>
          <p:nvSpPr>
            <p:cNvPr id="22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4"/>
          <p:cNvSpPr>
            <a:spLocks noChangeArrowheads="1"/>
          </p:cNvSpPr>
          <p:nvPr/>
        </p:nvSpPr>
        <p:spPr bwMode="gray">
          <a:xfrm>
            <a:off x="685800" y="5029200"/>
            <a:ext cx="7268103" cy="914400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467600" y="4724400"/>
            <a:ext cx="1447800" cy="1371600"/>
            <a:chOff x="2016" y="1920"/>
            <a:chExt cx="1680" cy="1680"/>
          </a:xfrm>
        </p:grpSpPr>
        <p:sp>
          <p:nvSpPr>
            <p:cNvPr id="3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228600" y="17526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створити умови для розширення внутрішньої та зовнішньої мобільності студентів та науково-педагогічних працівників Інституту, у тому числі, участь у програмах </a:t>
            </a:r>
            <a:r>
              <a:rPr lang="uk-UA" dirty="0" err="1" smtClean="0"/>
              <a:t>Visiting</a:t>
            </a:r>
            <a:r>
              <a:rPr lang="uk-UA" dirty="0" smtClean="0"/>
              <a:t> </a:t>
            </a:r>
            <a:r>
              <a:rPr lang="uk-UA" dirty="0" err="1" smtClean="0"/>
              <a:t>Professor</a:t>
            </a:r>
            <a:r>
              <a:rPr lang="uk-UA" dirty="0" smtClean="0"/>
              <a:t>, ERASMUS +</a:t>
            </a:r>
            <a:endParaRPr lang="uk-UA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38200" y="36576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впроваджувати в навчальний процес англомовні програми підготовки</a:t>
            </a:r>
            <a:endParaRPr lang="uk-UA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38200" y="51054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осучаснити та забезпечити розвиток електронної бібліотеки Інституту 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1616</Words>
  <Application>Microsoft Office PowerPoint</Application>
  <PresentationFormat>Экран (4:3)</PresentationFormat>
  <Paragraphs>156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ПЕРЕДВИБОРЧА ПРОГРАМА  КАНДИДАТА НА ПОСАДУ РЕКТОРА НАВЧАЛЬНО-РЕАБІЛІТАЦІЙНОГО ЗАКЛАДУ ВИЩОЇ ОСВІТИ «КАМ'ЯНЕЦЬ-ПОДІЛЬСЬКИЙ ДЕРЖАВНИЙ ІНСТИТУТ»</vt:lpstr>
      <vt:lpstr>Слайд 2</vt:lpstr>
      <vt:lpstr>Основна мета </vt:lpstr>
      <vt:lpstr>Слайд 4</vt:lpstr>
      <vt:lpstr>Слайд 5</vt:lpstr>
      <vt:lpstr>Стратегічні цілі:</vt:lpstr>
      <vt:lpstr>Стратегічні цілі:</vt:lpstr>
      <vt:lpstr>Освітня діяльність</vt:lpstr>
      <vt:lpstr>Освітня діяльність</vt:lpstr>
      <vt:lpstr>Науково-дослідна, інноваційна діяльність, управління розвитком</vt:lpstr>
      <vt:lpstr>Науково-дослідна, інноваційна діяльність, управління розвитком</vt:lpstr>
      <vt:lpstr>Корпоративна культура</vt:lpstr>
      <vt:lpstr>Розвиток персоналу</vt:lpstr>
      <vt:lpstr>Розвиток персоналу</vt:lpstr>
      <vt:lpstr>Міжнародна діяльність та інтернаціоналізація</vt:lpstr>
      <vt:lpstr>Інфраструктура та безпека</vt:lpstr>
      <vt:lpstr>Інфраструктура та безпека</vt:lpstr>
      <vt:lpstr>Слайд 18</vt:lpstr>
    </vt:vector>
  </TitlesOfParts>
  <Company>HYATT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Пользователь Windows</cp:lastModifiedBy>
  <cp:revision>72</cp:revision>
  <dcterms:created xsi:type="dcterms:W3CDTF">2015-12-09T15:59:37Z</dcterms:created>
  <dcterms:modified xsi:type="dcterms:W3CDTF">2022-09-28T13:46:40Z</dcterms:modified>
</cp:coreProperties>
</file>